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95EF43F" w14:textId="77777777" w:rsidR="002602F5" w:rsidRPr="000834E4" w:rsidRDefault="002602F5" w:rsidP="002602F5">
      <w:pPr>
        <w:autoSpaceDE w:val="0"/>
        <w:autoSpaceDN w:val="0"/>
        <w:adjustRightInd w:val="0"/>
        <w:jc w:val="both"/>
        <w:rPr>
          <w:rFonts w:cs="Arial"/>
          <w:b/>
          <w:color w:val="000000"/>
          <w:sz w:val="28"/>
          <w:szCs w:val="20"/>
        </w:rPr>
      </w:pPr>
      <w:r w:rsidRPr="00BA79AF">
        <w:rPr>
          <w:rFonts w:cs="Arial"/>
          <w:b/>
          <w:color w:val="000000"/>
          <w:sz w:val="28"/>
          <w:szCs w:val="20"/>
        </w:rPr>
        <w:t>Eignungsanforderungen</w:t>
      </w:r>
    </w:p>
    <w:p w14:paraId="32398510" w14:textId="77777777" w:rsidR="000834E4" w:rsidRDefault="000834E4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4C7BA520" w14:textId="38372E86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>
        <w:rPr>
          <w:rFonts w:cs="Arial"/>
          <w:color w:val="000000"/>
          <w:szCs w:val="20"/>
        </w:rPr>
        <w:t>Zum Nachweis der t</w:t>
      </w:r>
      <w:r w:rsidRPr="009F26F1">
        <w:rPr>
          <w:rFonts w:cs="Arial"/>
          <w:color w:val="000000"/>
          <w:szCs w:val="20"/>
        </w:rPr>
        <w:t>echnische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und berufliche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sowie der </w:t>
      </w:r>
      <w:r w:rsidRPr="00C44F2F">
        <w:rPr>
          <w:rFonts w:cs="Arial"/>
          <w:color w:val="000000"/>
          <w:szCs w:val="20"/>
        </w:rPr>
        <w:t xml:space="preserve">wirtschaftlichen und finanziellen </w:t>
      </w:r>
      <w:r w:rsidRPr="009F26F1">
        <w:rPr>
          <w:rFonts w:cs="Arial"/>
          <w:color w:val="000000"/>
          <w:szCs w:val="20"/>
        </w:rPr>
        <w:t>Leistungsfähigkeit</w:t>
      </w:r>
      <w:r>
        <w:rPr>
          <w:rFonts w:cs="Arial"/>
          <w:color w:val="000000"/>
          <w:szCs w:val="20"/>
        </w:rPr>
        <w:t xml:space="preserve"> (Eignung) sind die</w:t>
      </w:r>
      <w:r w:rsidRPr="00DE15E6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>unten genannten</w:t>
      </w:r>
      <w:r w:rsidRPr="00DE15E6">
        <w:rPr>
          <w:rFonts w:cs="Arial"/>
          <w:color w:val="000000"/>
          <w:szCs w:val="20"/>
        </w:rPr>
        <w:t xml:space="preserve"> </w:t>
      </w:r>
      <w:r w:rsidR="00C44F2F" w:rsidRPr="00C44F2F">
        <w:rPr>
          <w:rFonts w:cs="Arial"/>
          <w:color w:val="000000"/>
          <w:szCs w:val="20"/>
        </w:rPr>
        <w:t>Erklärungen abzugeben</w:t>
      </w:r>
      <w:r>
        <w:rPr>
          <w:rFonts w:cs="Arial"/>
          <w:color w:val="000000"/>
          <w:szCs w:val="20"/>
        </w:rPr>
        <w:t xml:space="preserve">. Der Nachweis erfolgt </w:t>
      </w:r>
      <w:r w:rsidR="00C44F2F">
        <w:rPr>
          <w:rFonts w:cs="Arial"/>
          <w:color w:val="000000"/>
          <w:szCs w:val="20"/>
        </w:rPr>
        <w:t xml:space="preserve">grundsätzlich </w:t>
      </w:r>
      <w:r>
        <w:rPr>
          <w:rFonts w:cs="Arial"/>
          <w:color w:val="000000"/>
          <w:szCs w:val="20"/>
        </w:rPr>
        <w:t xml:space="preserve">in Form einer Eigenerklärung. </w:t>
      </w:r>
      <w:proofErr w:type="gramStart"/>
      <w:r>
        <w:rPr>
          <w:rFonts w:cs="Arial"/>
          <w:color w:val="000000"/>
          <w:szCs w:val="20"/>
        </w:rPr>
        <w:t>Darüber hinausgehend</w:t>
      </w:r>
      <w:proofErr w:type="gramEnd"/>
      <w:r>
        <w:rPr>
          <w:rFonts w:cs="Arial"/>
          <w:color w:val="000000"/>
          <w:szCs w:val="20"/>
        </w:rPr>
        <w:t xml:space="preserve"> einzureichende Nachweise werden gesondert aufgeführt.</w:t>
      </w:r>
    </w:p>
    <w:p w14:paraId="3E7AAD64" w14:textId="77777777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18DB784A" w14:textId="233FB310" w:rsidR="00FC14AE" w:rsidRDefault="002E1E0A" w:rsidP="00FC14AE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 w:rsidRPr="002E1E0A">
        <w:rPr>
          <w:rFonts w:cs="Arial"/>
          <w:color w:val="000000"/>
          <w:szCs w:val="20"/>
        </w:rPr>
        <w:t xml:space="preserve">Für den Fall der </w:t>
      </w:r>
      <w:r w:rsidRPr="002E1E0A">
        <w:rPr>
          <w:rFonts w:cs="Arial"/>
          <w:b/>
          <w:color w:val="000000"/>
          <w:szCs w:val="20"/>
        </w:rPr>
        <w:t>Eignungsleihe bzw. der Beteiligung als Bietergemeinschaft</w:t>
      </w:r>
      <w:r w:rsidRPr="002E1E0A">
        <w:rPr>
          <w:rFonts w:cs="Arial"/>
          <w:color w:val="000000"/>
          <w:szCs w:val="20"/>
        </w:rPr>
        <w:t xml:space="preserve"> </w:t>
      </w:r>
      <w:r w:rsidR="00F01520">
        <w:rPr>
          <w:rFonts w:cs="Arial"/>
          <w:color w:val="000000"/>
          <w:szCs w:val="20"/>
        </w:rPr>
        <w:t xml:space="preserve">(vgl. Bewerbungsbedingungen) </w:t>
      </w:r>
      <w:r w:rsidRPr="002E1E0A">
        <w:rPr>
          <w:rFonts w:cs="Arial"/>
          <w:color w:val="000000"/>
          <w:szCs w:val="20"/>
        </w:rPr>
        <w:t>hat der Bieter</w:t>
      </w:r>
      <w:r w:rsidR="006A54D8">
        <w:rPr>
          <w:rFonts w:cs="Arial"/>
          <w:color w:val="000000"/>
          <w:szCs w:val="20"/>
        </w:rPr>
        <w:t>/Bewerber</w:t>
      </w:r>
      <w:r w:rsidRPr="002E1E0A">
        <w:rPr>
          <w:rFonts w:cs="Arial"/>
          <w:color w:val="000000"/>
          <w:szCs w:val="20"/>
        </w:rPr>
        <w:t xml:space="preserve"> bzw. der Vertreter der Bieter</w:t>
      </w:r>
      <w:r w:rsidR="006A54D8">
        <w:rPr>
          <w:rFonts w:cs="Arial"/>
          <w:color w:val="000000"/>
          <w:szCs w:val="20"/>
        </w:rPr>
        <w:t>-/Bewerber</w:t>
      </w:r>
      <w:r w:rsidRPr="002E1E0A">
        <w:rPr>
          <w:rFonts w:cs="Arial"/>
          <w:color w:val="000000"/>
          <w:szCs w:val="20"/>
        </w:rPr>
        <w:t xml:space="preserve">gemeinschaft die </w:t>
      </w:r>
      <w:r>
        <w:rPr>
          <w:rFonts w:cs="Arial"/>
          <w:color w:val="000000"/>
          <w:szCs w:val="20"/>
        </w:rPr>
        <w:t xml:space="preserve">geforderten Angaben </w:t>
      </w:r>
      <w:r w:rsidRPr="002E1E0A">
        <w:rPr>
          <w:rFonts w:cs="Arial"/>
          <w:color w:val="000000"/>
          <w:szCs w:val="20"/>
        </w:rPr>
        <w:t xml:space="preserve">für alle Beteiligten gemeinsam </w:t>
      </w:r>
      <w:r>
        <w:rPr>
          <w:rFonts w:cs="Arial"/>
          <w:color w:val="000000"/>
          <w:szCs w:val="20"/>
        </w:rPr>
        <w:t>abzugeben. Dabei ist</w:t>
      </w:r>
      <w:r w:rsidRPr="002E1E0A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stets </w:t>
      </w:r>
      <w:r w:rsidRPr="002E1E0A">
        <w:rPr>
          <w:rFonts w:cs="Arial"/>
          <w:color w:val="000000"/>
          <w:szCs w:val="20"/>
        </w:rPr>
        <w:t>kenntlich zu machen, welche Eignungsanforderung von welchem Unternehmen erfüllt wird</w:t>
      </w:r>
      <w:r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>(</w:t>
      </w:r>
      <w:r>
        <w:rPr>
          <w:rFonts w:cs="Arial"/>
          <w:color w:val="000000"/>
          <w:szCs w:val="20"/>
        </w:rPr>
        <w:t>ggf. auch</w:t>
      </w:r>
      <w:r w:rsidRPr="002E1E0A">
        <w:rPr>
          <w:rFonts w:cs="Arial"/>
          <w:color w:val="000000"/>
          <w:szCs w:val="20"/>
        </w:rPr>
        <w:t xml:space="preserve"> in </w:t>
      </w:r>
      <w:r>
        <w:rPr>
          <w:rFonts w:cs="Arial"/>
          <w:color w:val="000000"/>
          <w:szCs w:val="20"/>
        </w:rPr>
        <w:t>zusätzlich einzureichenden</w:t>
      </w:r>
      <w:r w:rsidRPr="002E1E0A">
        <w:rPr>
          <w:rFonts w:cs="Arial"/>
          <w:color w:val="000000"/>
          <w:szCs w:val="20"/>
        </w:rPr>
        <w:t xml:space="preserve"> Nachweisen).</w:t>
      </w:r>
      <w:r w:rsidR="00F01520"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 xml:space="preserve">Tabellen </w:t>
      </w:r>
      <w:r>
        <w:rPr>
          <w:rFonts w:cs="Arial"/>
          <w:color w:val="000000"/>
          <w:szCs w:val="20"/>
        </w:rPr>
        <w:t>sind</w:t>
      </w:r>
      <w:r w:rsidRPr="002E1E0A">
        <w:rPr>
          <w:rFonts w:cs="Arial"/>
          <w:color w:val="000000"/>
          <w:szCs w:val="20"/>
        </w:rPr>
        <w:t xml:space="preserve"> nach Bedarf zu duplizieren (</w:t>
      </w:r>
      <w:proofErr w:type="spellStart"/>
      <w:r w:rsidRPr="002E1E0A">
        <w:rPr>
          <w:rFonts w:cs="Arial"/>
          <w:color w:val="000000"/>
          <w:szCs w:val="20"/>
        </w:rPr>
        <w:t>copy</w:t>
      </w:r>
      <w:proofErr w:type="spellEnd"/>
      <w:r w:rsidRPr="002E1E0A">
        <w:rPr>
          <w:rFonts w:cs="Arial"/>
          <w:color w:val="000000"/>
          <w:szCs w:val="20"/>
        </w:rPr>
        <w:t>-and-paste) und das betreffende Unternehmen ist in der hierfür vorgesehenen Rubrik "Bieter/Bietergemeinschaftsmitglied/Drittunternehmen" eindeutig zu benennen.</w:t>
      </w:r>
    </w:p>
    <w:p w14:paraId="7CCCC019" w14:textId="77777777" w:rsidR="002E1E0A" w:rsidRP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65E99778" w14:textId="60A31653" w:rsidR="00203876" w:rsidRDefault="002E1E0A" w:rsidP="00B96659">
      <w:r w:rsidRPr="0042062B">
        <w:t xml:space="preserve">Die Angaben müssen insgesamt schlüssig und nachvollziehbar erkennen lassen, dass </w:t>
      </w:r>
      <w:r>
        <w:t>der Bieter / die Bietergemeinschaft</w:t>
      </w:r>
      <w:r w:rsidRPr="0042062B">
        <w:t xml:space="preserve"> zur Erbringung der ausgeschriebenen Leistung in der Lage</w:t>
      </w:r>
      <w:r w:rsidRPr="005B4276">
        <w:t xml:space="preserve"> ist.</w:t>
      </w:r>
    </w:p>
    <w:p w14:paraId="605F7ECE" w14:textId="77777777" w:rsidR="002D015E" w:rsidRDefault="002D015E" w:rsidP="00B96659"/>
    <w:p w14:paraId="3A27AA0E" w14:textId="77777777" w:rsidR="00E830B8" w:rsidRPr="00AF60BF" w:rsidRDefault="00E830B8" w:rsidP="00E830B8">
      <w:pPr>
        <w:pStyle w:val="berschrift1"/>
      </w:pPr>
      <w:r w:rsidRPr="00AF60BF">
        <w:t xml:space="preserve">Eigenerklärung über die Gesamtumsätze, </w:t>
      </w:r>
      <w:r>
        <w:t>die</w:t>
      </w:r>
      <w:r w:rsidRPr="00AF60BF">
        <w:t xml:space="preserve"> Ums</w:t>
      </w:r>
      <w:r>
        <w:t>ä</w:t>
      </w:r>
      <w:r w:rsidRPr="00AF60BF">
        <w:t>tz</w:t>
      </w:r>
      <w:r>
        <w:t>e</w:t>
      </w:r>
      <w:r w:rsidRPr="00AF60BF">
        <w:t xml:space="preserve"> bezogen auf vergleichbare Leistungen und die Mitarbeiterzahlen</w:t>
      </w:r>
    </w:p>
    <w:p w14:paraId="1EB3BE38" w14:textId="0DD98DAD" w:rsidR="00E830B8" w:rsidRPr="00834EDE" w:rsidRDefault="00E830B8" w:rsidP="00E830B8">
      <w:pPr>
        <w:pStyle w:val="Text"/>
        <w:rPr>
          <w:rFonts w:cs="Arial"/>
          <w:bCs/>
          <w:spacing w:val="-2"/>
        </w:rPr>
      </w:pPr>
      <w:r>
        <w:t>Eigene</w:t>
      </w:r>
      <w:r w:rsidRPr="00B37CE8">
        <w:t>rklärung</w:t>
      </w:r>
      <w:r>
        <w:t xml:space="preserve"> betreffend die </w:t>
      </w:r>
      <w:r w:rsidRPr="0049400C">
        <w:t xml:space="preserve">letzten drei abgeschlossenen Geschäftsjahre </w:t>
      </w:r>
      <w:r w:rsidRPr="00B37CE8">
        <w:t>über die Gesamtumsätze</w:t>
      </w:r>
      <w:r w:rsidR="009F3B6F">
        <w:t xml:space="preserve"> </w:t>
      </w:r>
      <w:r w:rsidRPr="00B37CE8">
        <w:t xml:space="preserve">und </w:t>
      </w:r>
      <w:r>
        <w:t xml:space="preserve">über die durchschnittlichen jährlichen </w:t>
      </w:r>
      <w:r w:rsidRPr="00B37CE8">
        <w:t>Mitarbeiterzahlen.</w:t>
      </w:r>
      <w:r>
        <w:t xml:space="preserve"> </w:t>
      </w:r>
      <w:r w:rsidRPr="00B37CE8">
        <w:t xml:space="preserve"> </w:t>
      </w:r>
    </w:p>
    <w:tbl>
      <w:tblPr>
        <w:tblStyle w:val="Tabellenraster"/>
        <w:tblW w:w="5003" w:type="pct"/>
        <w:tblBorders>
          <w:top w:val="single" w:sz="4" w:space="0" w:color="ACACAC"/>
          <w:left w:val="single" w:sz="4" w:space="0" w:color="ACACAC"/>
          <w:bottom w:val="single" w:sz="4" w:space="0" w:color="ACACAC"/>
          <w:right w:val="single" w:sz="4" w:space="0" w:color="ACACAC"/>
          <w:insideH w:val="single" w:sz="4" w:space="0" w:color="ACACAC"/>
          <w:insideV w:val="single" w:sz="4" w:space="0" w:color="ACACAC"/>
        </w:tblBorders>
        <w:shd w:val="clear" w:color="auto" w:fill="FFFFFF" w:themeFill="background1"/>
        <w:tblLook w:val="04A0" w:firstRow="1" w:lastRow="0" w:firstColumn="1" w:lastColumn="0" w:noHBand="0" w:noVBand="1"/>
      </w:tblPr>
      <w:tblGrid>
        <w:gridCol w:w="2186"/>
        <w:gridCol w:w="3621"/>
        <w:gridCol w:w="3258"/>
      </w:tblGrid>
      <w:tr w:rsidR="00E830B8" w:rsidRPr="00996955" w14:paraId="2956C573" w14:textId="77777777" w:rsidTr="009F3B6F">
        <w:tc>
          <w:tcPr>
            <w:tcW w:w="1206" w:type="pct"/>
            <w:shd w:val="clear" w:color="auto" w:fill="FFFFFF" w:themeFill="background1"/>
            <w:vAlign w:val="center"/>
          </w:tcPr>
          <w:p w14:paraId="709529BB" w14:textId="77777777" w:rsidR="00E830B8" w:rsidRPr="00AC77A1" w:rsidRDefault="00E830B8" w:rsidP="004908DB">
            <w:pPr>
              <w:pStyle w:val="TextTabelle8"/>
            </w:pPr>
            <w:r w:rsidRPr="002E1E0A">
              <w:t>Bieter/</w:t>
            </w:r>
            <w:r>
              <w:br/>
            </w:r>
            <w:proofErr w:type="spellStart"/>
            <w:r w:rsidRPr="002E1E0A">
              <w:t>Bietergemeinschaft</w:t>
            </w:r>
            <w:r>
              <w:t>mitglied</w:t>
            </w:r>
            <w:proofErr w:type="spellEnd"/>
            <w:r w:rsidRPr="002E1E0A">
              <w:t>/</w:t>
            </w:r>
            <w:r>
              <w:br/>
            </w:r>
            <w:r w:rsidRPr="002E1E0A">
              <w:t>Drittunternehmen:</w:t>
            </w:r>
          </w:p>
        </w:tc>
        <w:tc>
          <w:tcPr>
            <w:tcW w:w="3794" w:type="pct"/>
            <w:gridSpan w:val="2"/>
            <w:shd w:val="clear" w:color="auto" w:fill="D9D9D9" w:themeFill="background1" w:themeFillShade="D9"/>
            <w:vAlign w:val="center"/>
          </w:tcPr>
          <w:p w14:paraId="256EDE66" w14:textId="77777777" w:rsidR="00E830B8" w:rsidRPr="00B37CE8" w:rsidRDefault="00E830B8" w:rsidP="004908DB">
            <w:pPr>
              <w:jc w:val="center"/>
              <w:rPr>
                <w:rFonts w:cs="Arial"/>
                <w:szCs w:val="20"/>
              </w:rPr>
            </w:pPr>
          </w:p>
        </w:tc>
      </w:tr>
      <w:tr w:rsidR="009F3B6F" w:rsidRPr="00996955" w14:paraId="21582FC1" w14:textId="77777777" w:rsidTr="009F3B6F">
        <w:trPr>
          <w:trHeight w:val="696"/>
        </w:trPr>
        <w:tc>
          <w:tcPr>
            <w:tcW w:w="1206" w:type="pct"/>
            <w:shd w:val="clear" w:color="auto" w:fill="FFFFFF" w:themeFill="background1"/>
            <w:vAlign w:val="center"/>
          </w:tcPr>
          <w:p w14:paraId="00E190D1" w14:textId="77777777" w:rsidR="009F3B6F" w:rsidRPr="00B37CE8" w:rsidRDefault="009F3B6F" w:rsidP="004908DB">
            <w:pPr>
              <w:pStyle w:val="TextTabellen"/>
              <w:jc w:val="center"/>
            </w:pPr>
            <w:r w:rsidRPr="00AC77A1">
              <w:t>Geschäftsjahr</w:t>
            </w:r>
          </w:p>
        </w:tc>
        <w:tc>
          <w:tcPr>
            <w:tcW w:w="1997" w:type="pct"/>
            <w:shd w:val="clear" w:color="auto" w:fill="FFFFFF" w:themeFill="background1"/>
            <w:vAlign w:val="center"/>
          </w:tcPr>
          <w:p w14:paraId="213BCD26" w14:textId="77777777" w:rsidR="009F3B6F" w:rsidRDefault="009F3B6F" w:rsidP="004908DB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Gesamtumsatz</w:t>
            </w:r>
          </w:p>
          <w:p w14:paraId="0E39E387" w14:textId="77777777" w:rsidR="009F3B6F" w:rsidRPr="00B37CE8" w:rsidRDefault="009F3B6F" w:rsidP="004908DB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netto</w:t>
            </w:r>
          </w:p>
        </w:tc>
        <w:tc>
          <w:tcPr>
            <w:tcW w:w="1797" w:type="pct"/>
            <w:shd w:val="clear" w:color="auto" w:fill="FFFFFF" w:themeFill="background1"/>
            <w:vAlign w:val="center"/>
          </w:tcPr>
          <w:p w14:paraId="5DDA78C6" w14:textId="77777777" w:rsidR="009F3B6F" w:rsidRPr="00B37CE8" w:rsidRDefault="009F3B6F" w:rsidP="004908DB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Mitarbeiteranzahl</w:t>
            </w:r>
          </w:p>
        </w:tc>
      </w:tr>
      <w:tr w:rsidR="009F3B6F" w:rsidRPr="00996955" w14:paraId="129100EF" w14:textId="77777777" w:rsidTr="009F3B6F">
        <w:tc>
          <w:tcPr>
            <w:tcW w:w="1206" w:type="pct"/>
            <w:shd w:val="clear" w:color="auto" w:fill="D9D9D9" w:themeFill="background1" w:themeFillShade="D9"/>
          </w:tcPr>
          <w:p w14:paraId="4F2CC133" w14:textId="77777777" w:rsidR="009F3B6F" w:rsidRPr="002E1E0A" w:rsidRDefault="009F3B6F" w:rsidP="004908DB">
            <w:pPr>
              <w:pStyle w:val="Text"/>
              <w:jc w:val="center"/>
            </w:pPr>
          </w:p>
        </w:tc>
        <w:tc>
          <w:tcPr>
            <w:tcW w:w="1997" w:type="pct"/>
            <w:shd w:val="clear" w:color="auto" w:fill="D9D9D9" w:themeFill="background1" w:themeFillShade="D9"/>
          </w:tcPr>
          <w:p w14:paraId="3111E91D" w14:textId="77777777" w:rsidR="009F3B6F" w:rsidRPr="002E1E0A" w:rsidRDefault="009F3B6F" w:rsidP="004908DB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797" w:type="pct"/>
            <w:shd w:val="clear" w:color="auto" w:fill="D9D9D9" w:themeFill="background1" w:themeFillShade="D9"/>
          </w:tcPr>
          <w:p w14:paraId="1728C818" w14:textId="77777777" w:rsidR="009F3B6F" w:rsidRPr="002E1E0A" w:rsidRDefault="009F3B6F" w:rsidP="004908DB">
            <w:pPr>
              <w:pStyle w:val="Text"/>
              <w:jc w:val="center"/>
            </w:pPr>
          </w:p>
        </w:tc>
      </w:tr>
      <w:tr w:rsidR="009F3B6F" w:rsidRPr="00996955" w14:paraId="40C72D64" w14:textId="77777777" w:rsidTr="009F3B6F">
        <w:tc>
          <w:tcPr>
            <w:tcW w:w="1206" w:type="pct"/>
            <w:shd w:val="clear" w:color="auto" w:fill="D9D9D9" w:themeFill="background1" w:themeFillShade="D9"/>
          </w:tcPr>
          <w:p w14:paraId="5FDD9DD9" w14:textId="77777777" w:rsidR="009F3B6F" w:rsidRPr="002E1E0A" w:rsidRDefault="009F3B6F" w:rsidP="004908DB">
            <w:pPr>
              <w:pStyle w:val="Text"/>
              <w:jc w:val="center"/>
            </w:pPr>
          </w:p>
        </w:tc>
        <w:tc>
          <w:tcPr>
            <w:tcW w:w="1997" w:type="pct"/>
            <w:shd w:val="clear" w:color="auto" w:fill="D9D9D9" w:themeFill="background1" w:themeFillShade="D9"/>
          </w:tcPr>
          <w:p w14:paraId="3FAC530C" w14:textId="77777777" w:rsidR="009F3B6F" w:rsidRPr="002E1E0A" w:rsidRDefault="009F3B6F" w:rsidP="004908DB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797" w:type="pct"/>
            <w:shd w:val="clear" w:color="auto" w:fill="D9D9D9" w:themeFill="background1" w:themeFillShade="D9"/>
          </w:tcPr>
          <w:p w14:paraId="50FACE3F" w14:textId="77777777" w:rsidR="009F3B6F" w:rsidRPr="002E1E0A" w:rsidRDefault="009F3B6F" w:rsidP="004908DB">
            <w:pPr>
              <w:pStyle w:val="Text"/>
              <w:jc w:val="center"/>
            </w:pPr>
          </w:p>
        </w:tc>
      </w:tr>
      <w:tr w:rsidR="009F3B6F" w:rsidRPr="00996955" w14:paraId="55AC0463" w14:textId="77777777" w:rsidTr="009F3B6F">
        <w:tc>
          <w:tcPr>
            <w:tcW w:w="1206" w:type="pct"/>
            <w:shd w:val="clear" w:color="auto" w:fill="D9D9D9" w:themeFill="background1" w:themeFillShade="D9"/>
          </w:tcPr>
          <w:p w14:paraId="34251B63" w14:textId="77777777" w:rsidR="009F3B6F" w:rsidRPr="002E1E0A" w:rsidRDefault="009F3B6F" w:rsidP="004908DB">
            <w:pPr>
              <w:pStyle w:val="Text"/>
              <w:jc w:val="center"/>
            </w:pPr>
          </w:p>
        </w:tc>
        <w:tc>
          <w:tcPr>
            <w:tcW w:w="1997" w:type="pct"/>
            <w:shd w:val="clear" w:color="auto" w:fill="D9D9D9" w:themeFill="background1" w:themeFillShade="D9"/>
          </w:tcPr>
          <w:p w14:paraId="0A512181" w14:textId="77777777" w:rsidR="009F3B6F" w:rsidRPr="002E1E0A" w:rsidRDefault="009F3B6F" w:rsidP="004908DB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797" w:type="pct"/>
            <w:shd w:val="clear" w:color="auto" w:fill="D9D9D9" w:themeFill="background1" w:themeFillShade="D9"/>
          </w:tcPr>
          <w:p w14:paraId="657F09E8" w14:textId="77777777" w:rsidR="009F3B6F" w:rsidRPr="002E1E0A" w:rsidRDefault="009F3B6F" w:rsidP="004908DB">
            <w:pPr>
              <w:pStyle w:val="Text"/>
              <w:jc w:val="center"/>
            </w:pPr>
          </w:p>
        </w:tc>
      </w:tr>
    </w:tbl>
    <w:p w14:paraId="1DCD5288" w14:textId="77777777" w:rsidR="002D015E" w:rsidRDefault="002D015E" w:rsidP="00B96659"/>
    <w:p w14:paraId="24E88B62" w14:textId="6BAB911A" w:rsidR="00F26C0F" w:rsidRDefault="008E30E6" w:rsidP="00B96659">
      <w:r w:rsidRPr="008E30E6">
        <w:t>Unternehmen, die noch nicht volle drei Jahre tätig sind, müssen die geforderten Angaben zu den Umsätzen und Mitarbeitern nur insoweit machen, als sie verfügbar sind.</w:t>
      </w:r>
    </w:p>
    <w:p w14:paraId="2FEA956C" w14:textId="77777777" w:rsidR="00F26C0F" w:rsidRDefault="00F26C0F">
      <w:pPr>
        <w:spacing w:after="160" w:line="259" w:lineRule="auto"/>
      </w:pPr>
      <w:r>
        <w:br w:type="page"/>
      </w:r>
    </w:p>
    <w:p w14:paraId="6CBCC51E" w14:textId="5278DB9B" w:rsidR="001145C7" w:rsidRDefault="008E30E6" w:rsidP="008E30E6">
      <w:pPr>
        <w:pStyle w:val="berschrift1"/>
      </w:pPr>
      <w:bookmarkStart w:id="0" w:name="_Ref216290008"/>
      <w:r w:rsidRPr="008E30E6">
        <w:lastRenderedPageBreak/>
        <w:t>Zertifizierung nach DIN EN ISO 27001:2022</w:t>
      </w:r>
    </w:p>
    <w:p w14:paraId="502A61F4" w14:textId="77777777" w:rsidR="008E30E6" w:rsidRDefault="008E30E6" w:rsidP="008E30E6">
      <w:pPr>
        <w:spacing w:after="160" w:line="259" w:lineRule="auto"/>
      </w:pPr>
      <w:r>
        <w:t xml:space="preserve">Vorlage der Kopie </w:t>
      </w:r>
      <w:r w:rsidRPr="00C420A6">
        <w:t>einer gültigen Zertifizierung nach DIN EN ISO 27001</w:t>
      </w:r>
      <w:r>
        <w:t>:2022</w:t>
      </w:r>
      <w:r w:rsidRPr="00C420A6">
        <w:t xml:space="preserve"> oder einer gleichwertigen Bescheinigung einer akkreditierten Stelle aus einem anderen Staa</w:t>
      </w:r>
      <w:r>
        <w:t>t.</w:t>
      </w:r>
    </w:p>
    <w:p w14:paraId="04FCB3C6" w14:textId="77777777" w:rsidR="008E30E6" w:rsidRDefault="008E30E6" w:rsidP="008E30E6">
      <w:pPr>
        <w:pBdr>
          <w:top w:val="single" w:sz="4" w:space="1" w:color="auto"/>
          <w:left w:val="single" w:sz="4" w:space="0" w:color="auto"/>
          <w:bottom w:val="single" w:sz="4" w:space="1" w:color="auto"/>
          <w:right w:val="single" w:sz="4" w:space="4" w:color="auto"/>
        </w:pBdr>
        <w:spacing w:before="120" w:after="120"/>
        <w:jc w:val="both"/>
        <w:rPr>
          <w:rFonts w:cs="Arial"/>
          <w:szCs w:val="20"/>
        </w:rPr>
      </w:pPr>
      <w:r w:rsidRPr="00581651">
        <w:rPr>
          <w:rFonts w:cs="Arial"/>
          <w:szCs w:val="20"/>
          <w:u w:val="single"/>
        </w:rPr>
        <w:t>Bitte beachten Sie:</w:t>
      </w:r>
      <w:r w:rsidRPr="00581651">
        <w:rPr>
          <w:rFonts w:cs="Arial"/>
          <w:szCs w:val="20"/>
        </w:rPr>
        <w:t xml:space="preserve"> </w:t>
      </w:r>
      <w:r>
        <w:rPr>
          <w:rFonts w:cs="Arial"/>
          <w:szCs w:val="20"/>
        </w:rPr>
        <w:t>Der Nachweis</w:t>
      </w:r>
      <w:r w:rsidRPr="0036478C">
        <w:rPr>
          <w:rFonts w:cs="Arial"/>
          <w:szCs w:val="20"/>
        </w:rPr>
        <w:t xml:space="preserve"> </w:t>
      </w:r>
      <w:r>
        <w:rPr>
          <w:rFonts w:cs="Arial"/>
          <w:szCs w:val="20"/>
        </w:rPr>
        <w:t>muss</w:t>
      </w:r>
      <w:r w:rsidRPr="0036478C">
        <w:rPr>
          <w:rFonts w:cs="Arial"/>
          <w:szCs w:val="20"/>
        </w:rPr>
        <w:t xml:space="preserve"> nicht </w:t>
      </w:r>
      <w:r>
        <w:rPr>
          <w:rFonts w:cs="Arial"/>
          <w:szCs w:val="20"/>
        </w:rPr>
        <w:t xml:space="preserve">bereits mit dem Angebot </w:t>
      </w:r>
      <w:r w:rsidRPr="0036478C">
        <w:rPr>
          <w:rFonts w:cs="Arial"/>
          <w:szCs w:val="20"/>
        </w:rPr>
        <w:t>eingereicht werden.</w:t>
      </w:r>
    </w:p>
    <w:p w14:paraId="3DE4132A" w14:textId="6B83C740" w:rsidR="008E30E6" w:rsidRPr="008D7CA3" w:rsidRDefault="008E30E6" w:rsidP="008D7CA3">
      <w:pPr>
        <w:pBdr>
          <w:top w:val="single" w:sz="4" w:space="1" w:color="auto"/>
          <w:left w:val="single" w:sz="4" w:space="0" w:color="auto"/>
          <w:bottom w:val="single" w:sz="4" w:space="1" w:color="auto"/>
          <w:right w:val="single" w:sz="4" w:space="4" w:color="auto"/>
        </w:pBdr>
        <w:spacing w:before="120" w:after="120"/>
        <w:jc w:val="both"/>
        <w:rPr>
          <w:rFonts w:cs="Arial"/>
          <w:szCs w:val="20"/>
        </w:rPr>
      </w:pPr>
      <w:r w:rsidRPr="00C420A6">
        <w:rPr>
          <w:rFonts w:cs="Arial"/>
          <w:szCs w:val="20"/>
        </w:rPr>
        <w:t xml:space="preserve">Soweit </w:t>
      </w:r>
      <w:r>
        <w:rPr>
          <w:rFonts w:cs="Arial"/>
          <w:szCs w:val="20"/>
        </w:rPr>
        <w:t xml:space="preserve">der Nachweis </w:t>
      </w:r>
      <w:r w:rsidRPr="00C420A6">
        <w:rPr>
          <w:rFonts w:cs="Arial"/>
          <w:szCs w:val="20"/>
        </w:rPr>
        <w:t xml:space="preserve">nicht bereits mit dem Angebot eingereicht </w:t>
      </w:r>
      <w:r>
        <w:rPr>
          <w:rFonts w:cs="Arial"/>
          <w:szCs w:val="20"/>
        </w:rPr>
        <w:t xml:space="preserve">wird, </w:t>
      </w:r>
      <w:r w:rsidRPr="00C420A6">
        <w:rPr>
          <w:rFonts w:cs="Arial"/>
          <w:szCs w:val="20"/>
        </w:rPr>
        <w:t>wird die TK diese</w:t>
      </w:r>
      <w:r>
        <w:rPr>
          <w:rFonts w:cs="Arial"/>
          <w:szCs w:val="20"/>
        </w:rPr>
        <w:t>n jedoch</w:t>
      </w:r>
      <w:r w:rsidRPr="00C420A6">
        <w:rPr>
          <w:rFonts w:cs="Arial"/>
          <w:szCs w:val="20"/>
        </w:rPr>
        <w:t xml:space="preserve"> spätestens vor der Erteilung des Zuschlages von den Bietern, deren Angebote in die engere Wahl kommen, anfordern. Die Einreichung ist dann zwingend erforderlich.</w:t>
      </w:r>
    </w:p>
    <w:p w14:paraId="4EE87E4F" w14:textId="77777777" w:rsidR="008D7CA3" w:rsidRDefault="008D7CA3" w:rsidP="001145C7"/>
    <w:p w14:paraId="11E2EA96" w14:textId="17C6CFFC" w:rsidR="002E1E0A" w:rsidRPr="00AF60BF" w:rsidRDefault="002E1E0A" w:rsidP="0020546E">
      <w:pPr>
        <w:pStyle w:val="berschrift1"/>
      </w:pPr>
      <w:r>
        <w:t>Referenzen</w:t>
      </w:r>
      <w:bookmarkEnd w:id="0"/>
      <w:r w:rsidR="002F3834">
        <w:t xml:space="preserve"> </w:t>
      </w:r>
      <w:r w:rsidR="003B069F">
        <w:t xml:space="preserve">Typ </w:t>
      </w:r>
      <w:r w:rsidR="002F3834">
        <w:t>I (Aufbau)</w:t>
      </w:r>
    </w:p>
    <w:p w14:paraId="7D928D09" w14:textId="67E2B8BE" w:rsidR="00495AB1" w:rsidRDefault="00495AB1" w:rsidP="009F3B6F">
      <w:pPr>
        <w:pStyle w:val="Text"/>
        <w:jc w:val="both"/>
      </w:pPr>
      <w:r w:rsidRPr="00DE15E6">
        <w:t xml:space="preserve">Der </w:t>
      </w:r>
      <w:r w:rsidR="006A54D8">
        <w:t>Bieter</w:t>
      </w:r>
      <w:r w:rsidRPr="00DE15E6">
        <w:t xml:space="preserve"> hat</w:t>
      </w:r>
      <w:r w:rsidR="009F3B6F" w:rsidRPr="009F3B6F">
        <w:t xml:space="preserve"> </w:t>
      </w:r>
      <w:r w:rsidR="009F3B6F" w:rsidRPr="009F3B6F">
        <w:rPr>
          <w:u w:val="single"/>
        </w:rPr>
        <w:t>mit dem Angebot</w:t>
      </w:r>
      <w:r w:rsidRPr="00DE15E6">
        <w:t xml:space="preserve">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3E1D7F">
        <w:rPr>
          <w:b/>
          <w:bCs/>
          <w:u w:val="single"/>
        </w:rPr>
        <w:t xml:space="preserve">mindestens </w:t>
      </w:r>
      <w:r w:rsidR="003E1D7F" w:rsidRPr="003E1D7F">
        <w:rPr>
          <w:b/>
          <w:bCs/>
          <w:u w:val="single"/>
        </w:rPr>
        <w:t>zwei</w:t>
      </w:r>
      <w:r w:rsidR="009F3B6F" w:rsidRPr="003E1D7F">
        <w:rPr>
          <w:b/>
          <w:bCs/>
          <w:u w:val="single"/>
        </w:rPr>
        <w:t xml:space="preserve"> (</w:t>
      </w:r>
      <w:r w:rsidR="003E1D7F" w:rsidRPr="003E1D7F">
        <w:rPr>
          <w:b/>
          <w:bCs/>
          <w:u w:val="single"/>
        </w:rPr>
        <w:t>2</w:t>
      </w:r>
      <w:r w:rsidR="009F3B6F" w:rsidRPr="003E1D7F">
        <w:rPr>
          <w:b/>
          <w:bCs/>
          <w:u w:val="single"/>
        </w:rPr>
        <w:t>)</w:t>
      </w:r>
      <w:r w:rsidRPr="002D015E">
        <w:rPr>
          <w:b/>
          <w:bCs/>
          <w:u w:val="single"/>
        </w:rPr>
        <w:t xml:space="preserve"> Referenzen</w:t>
      </w:r>
      <w:r w:rsidRPr="00DE15E6">
        <w:t xml:space="preserve"> über in den letzten drei Jahren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</w:p>
    <w:p w14:paraId="71BFD20F" w14:textId="391B0F47" w:rsidR="009F3B6F" w:rsidRPr="00DE15E6" w:rsidRDefault="009F3B6F" w:rsidP="00DE32B4">
      <w:pPr>
        <w:pStyle w:val="Text"/>
        <w:jc w:val="both"/>
      </w:pPr>
      <w:r>
        <w:t xml:space="preserve">Art, Umfang und Schwierigkeitsgrad sind vergleichbar, wenn der Auftrag </w:t>
      </w:r>
      <w:r w:rsidRPr="005D4E25">
        <w:rPr>
          <w:u w:val="single"/>
        </w:rPr>
        <w:t xml:space="preserve">mindestens </w:t>
      </w:r>
      <w:r w:rsidR="003162F3">
        <w:rPr>
          <w:u w:val="single"/>
        </w:rPr>
        <w:t>die</w:t>
      </w:r>
      <w:r w:rsidR="00256196">
        <w:rPr>
          <w:u w:val="single"/>
        </w:rPr>
        <w:t xml:space="preserve"> </w:t>
      </w:r>
      <w:r w:rsidRPr="005D4E25">
        <w:rPr>
          <w:u w:val="single"/>
        </w:rPr>
        <w:t xml:space="preserve">folgende </w:t>
      </w:r>
      <w:r>
        <w:rPr>
          <w:u w:val="single"/>
        </w:rPr>
        <w:t>Leistung enthalten hat</w:t>
      </w:r>
      <w:r w:rsidRPr="00BC6DEC">
        <w:t>:</w:t>
      </w:r>
    </w:p>
    <w:p w14:paraId="6FA19E94" w14:textId="5FFF9EDE" w:rsidR="002F3834" w:rsidRDefault="003E1D7F" w:rsidP="00DE49BB">
      <w:pPr>
        <w:pStyle w:val="Listenabsatz"/>
        <w:numPr>
          <w:ilvl w:val="0"/>
          <w:numId w:val="27"/>
        </w:numPr>
        <w:tabs>
          <w:tab w:val="left" w:pos="1560"/>
          <w:tab w:val="left" w:pos="1701"/>
          <w:tab w:val="left" w:pos="6096"/>
        </w:tabs>
        <w:autoSpaceDE w:val="0"/>
        <w:autoSpaceDN w:val="0"/>
        <w:adjustRightInd w:val="0"/>
        <w:spacing w:before="240" w:after="240"/>
        <w:ind w:left="568" w:hanging="284"/>
        <w:jc w:val="both"/>
        <w:rPr>
          <w:rFonts w:cs="Arial"/>
          <w:color w:val="000000"/>
        </w:rPr>
      </w:pPr>
      <w:r>
        <w:rPr>
          <w:rFonts w:cs="Arial"/>
          <w:color w:val="000000"/>
        </w:rPr>
        <w:t xml:space="preserve">Unterstützung </w:t>
      </w:r>
      <w:r w:rsidR="00C927AC">
        <w:rPr>
          <w:rFonts w:cs="Arial"/>
          <w:color w:val="000000"/>
        </w:rPr>
        <w:t xml:space="preserve">des Referenzauftraggebers </w:t>
      </w:r>
      <w:r>
        <w:rPr>
          <w:rFonts w:cs="Arial"/>
          <w:color w:val="000000"/>
        </w:rPr>
        <w:t xml:space="preserve">beim </w:t>
      </w:r>
      <w:r w:rsidR="00B96659" w:rsidRPr="002D3504">
        <w:rPr>
          <w:rFonts w:cs="Arial"/>
          <w:color w:val="000000"/>
        </w:rPr>
        <w:t xml:space="preserve">Aufbau einer </w:t>
      </w:r>
      <w:r w:rsidR="00D5127D" w:rsidRPr="00D5127D">
        <w:rPr>
          <w:rFonts w:cs="Arial"/>
          <w:color w:val="000000"/>
        </w:rPr>
        <w:t>hochverfügbaren</w:t>
      </w:r>
      <w:r>
        <w:rPr>
          <w:rFonts w:cs="Arial"/>
          <w:color w:val="000000"/>
        </w:rPr>
        <w:t xml:space="preserve"> </w:t>
      </w:r>
      <w:r w:rsidRPr="003E1D7F">
        <w:rPr>
          <w:rFonts w:cs="Arial"/>
          <w:color w:val="000000"/>
        </w:rPr>
        <w:t>(mindestens 99,0 %)</w:t>
      </w:r>
      <w:r w:rsidR="00D5127D" w:rsidRPr="00D5127D">
        <w:rPr>
          <w:rFonts w:cs="Arial"/>
          <w:color w:val="000000"/>
        </w:rPr>
        <w:t xml:space="preserve"> </w:t>
      </w:r>
      <w:r w:rsidR="00B96659" w:rsidRPr="002D3504">
        <w:rPr>
          <w:rFonts w:cs="Arial"/>
          <w:color w:val="000000"/>
        </w:rPr>
        <w:t>Kafka-Plattform</w:t>
      </w:r>
      <w:r w:rsidR="00256196">
        <w:rPr>
          <w:rFonts w:cs="Arial"/>
          <w:color w:val="000000"/>
        </w:rPr>
        <w:t>.</w:t>
      </w:r>
      <w:r w:rsidR="00471D52">
        <w:rPr>
          <w:rFonts w:cs="Arial"/>
          <w:color w:val="000000"/>
        </w:rPr>
        <w:t xml:space="preserve"> </w:t>
      </w:r>
    </w:p>
    <w:p w14:paraId="0A0BAA3D" w14:textId="77777777" w:rsidR="00C91C60" w:rsidRDefault="00C91C60" w:rsidP="00C91C60">
      <w:pPr>
        <w:pStyle w:val="Text"/>
        <w:jc w:val="both"/>
      </w:pPr>
      <w:r>
        <w:t>Alle Referenzen müssen zwingend die folgenden Angaben enthalten:</w:t>
      </w:r>
    </w:p>
    <w:p w14:paraId="7C8E9C68" w14:textId="3C690AEF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Name des Auftraggebers</w:t>
      </w:r>
    </w:p>
    <w:p w14:paraId="068FB293" w14:textId="5AA615EB" w:rsidR="005A2CD2" w:rsidRPr="005A2CD2" w:rsidRDefault="005A2CD2" w:rsidP="005A2CD2">
      <w:pPr>
        <w:pStyle w:val="Listenabsatz"/>
        <w:numPr>
          <w:ilvl w:val="0"/>
          <w:numId w:val="27"/>
        </w:numPr>
        <w:ind w:left="567" w:hanging="283"/>
      </w:pPr>
      <w:r w:rsidRPr="005A2CD2">
        <w:t>Erklärung, ob der Referenzauftrag die geforderten Mindestanforderungen an den Leistungsinhalt erfüllt, sodass die TK eine Vergleichbarkeit mit der ausgeschriebenen Leistung feststellen kann.</w:t>
      </w:r>
    </w:p>
    <w:p w14:paraId="2D7542C8" w14:textId="1674209B" w:rsidR="005A2CD2" w:rsidRDefault="005A2CD2" w:rsidP="00854B34">
      <w:pPr>
        <w:pStyle w:val="Listenabsatz"/>
        <w:numPr>
          <w:ilvl w:val="0"/>
          <w:numId w:val="27"/>
        </w:numPr>
        <w:spacing w:before="0" w:after="240"/>
        <w:ind w:left="567" w:hanging="283"/>
        <w:jc w:val="both"/>
      </w:pPr>
      <w:r w:rsidRPr="005A2CD2">
        <w:t>Erklärung, ob die für die Feststellung der Vergleichbarkeit maßgebliche Leistung innerhalb der letzten drei Jahre vor Ablauf der Angebotsfrist erbracht wurde.</w:t>
      </w:r>
    </w:p>
    <w:p w14:paraId="61F5DC50" w14:textId="3B1AB507" w:rsidR="00C91C60" w:rsidRDefault="00C91C60" w:rsidP="00C91C60">
      <w:pPr>
        <w:pStyle w:val="Text"/>
        <w:jc w:val="both"/>
      </w:pPr>
      <w:r>
        <w:t xml:space="preserve">Ansprechpartner </w:t>
      </w:r>
      <w:r w:rsidR="00480B9E">
        <w:t xml:space="preserve">des Referenzauftraggebers </w:t>
      </w:r>
      <w:r>
        <w:t>mit Kontaktdaten sind zunächst nicht zwingend einzureichen, müssen aber auf Nachfrage der TK zur Verfügung gestellt werden.</w:t>
      </w:r>
    </w:p>
    <w:p w14:paraId="397C95CA" w14:textId="3E948283" w:rsidR="008D7CA3" w:rsidRDefault="00DE49BB" w:rsidP="00956B69">
      <w:pPr>
        <w:pStyle w:val="Text"/>
        <w:jc w:val="both"/>
      </w:pPr>
      <w:r w:rsidRPr="00AC77A1">
        <w:t xml:space="preserve">Für die Angabe der Unternehmensreferenzen </w:t>
      </w:r>
      <w:r>
        <w:rPr>
          <w:rFonts w:cs="Arial"/>
          <w:color w:val="000000"/>
        </w:rPr>
        <w:t>ist das</w:t>
      </w:r>
      <w:r>
        <w:t xml:space="preserve"> nachfolgende</w:t>
      </w:r>
      <w:r>
        <w:rPr>
          <w:rFonts w:cs="Arial"/>
          <w:color w:val="000000"/>
        </w:rPr>
        <w:t xml:space="preserve"> </w:t>
      </w:r>
      <w:r>
        <w:rPr>
          <w:rFonts w:cs="Arial"/>
          <w:b/>
          <w:color w:val="000000"/>
          <w:u w:val="single"/>
        </w:rPr>
        <w:t xml:space="preserve">Formblatt A: „Referenzen </w:t>
      </w:r>
      <w:r w:rsidR="003B069F" w:rsidRPr="003B069F">
        <w:rPr>
          <w:rFonts w:cs="Arial"/>
          <w:b/>
          <w:color w:val="000000"/>
          <w:u w:val="single"/>
        </w:rPr>
        <w:t>Typ I</w:t>
      </w:r>
      <w:r w:rsidR="003B069F">
        <w:rPr>
          <w:rFonts w:cs="Arial"/>
          <w:b/>
          <w:color w:val="000000"/>
          <w:u w:val="single"/>
        </w:rPr>
        <w:t>“</w:t>
      </w:r>
      <w:r>
        <w:rPr>
          <w:rFonts w:cs="Arial"/>
          <w:color w:val="000000"/>
        </w:rPr>
        <w:t xml:space="preserve"> im Anhang</w:t>
      </w:r>
      <w:r>
        <w:t xml:space="preserve"> </w:t>
      </w:r>
      <w:r w:rsidRPr="00AC77A1">
        <w:t>zu verwenden.</w:t>
      </w:r>
      <w:r w:rsidR="00375103">
        <w:t xml:space="preserve"> </w:t>
      </w:r>
      <w:r w:rsidR="00517F3E">
        <w:t xml:space="preserve">Das </w:t>
      </w:r>
      <w:r w:rsidR="00375103" w:rsidRPr="00375103">
        <w:t>Formbl</w:t>
      </w:r>
      <w:r w:rsidR="00517F3E">
        <w:t>a</w:t>
      </w:r>
      <w:r w:rsidR="00375103" w:rsidRPr="00375103">
        <w:t xml:space="preserve">tt </w:t>
      </w:r>
      <w:r w:rsidR="00517F3E">
        <w:t xml:space="preserve">ist </w:t>
      </w:r>
      <w:r w:rsidR="00375103" w:rsidRPr="00375103">
        <w:t>vom Bieter nach Bedarf selbständig zu duplizieren (</w:t>
      </w:r>
      <w:proofErr w:type="spellStart"/>
      <w:r w:rsidR="00375103" w:rsidRPr="00375103">
        <w:t>copy</w:t>
      </w:r>
      <w:proofErr w:type="spellEnd"/>
      <w:r w:rsidR="00375103" w:rsidRPr="00375103">
        <w:t>-and-paste).</w:t>
      </w:r>
      <w:r w:rsidR="006D7EB7" w:rsidRPr="006D7EB7">
        <w:t xml:space="preserve"> </w:t>
      </w:r>
      <w:r w:rsidR="006D7EB7" w:rsidRPr="006D7EB7">
        <w:t xml:space="preserve">Über die im Formblatt vorgesehenen Angaben hinaus sind mit dem Angebot keine weiteren </w:t>
      </w:r>
      <w:r w:rsidR="00480B9E">
        <w:t>Angaben zum Referenzauftrag zu machen</w:t>
      </w:r>
      <w:r w:rsidR="006D7EB7" w:rsidRPr="006D7EB7">
        <w:t>.</w:t>
      </w:r>
      <w:r w:rsidR="00480B9E" w:rsidRPr="00480B9E">
        <w:t xml:space="preserve"> </w:t>
      </w:r>
      <w:r w:rsidR="00480B9E" w:rsidRPr="00480B9E">
        <w:t>Dies gilt vorbehaltlich der Möglichkeit der TK, auf Anforderung</w:t>
      </w:r>
      <w:r w:rsidR="00480B9E">
        <w:t xml:space="preserve"> einen</w:t>
      </w:r>
      <w:r w:rsidR="00480B9E" w:rsidRPr="00480B9E">
        <w:t xml:space="preserve"> Ansprechpartner des Referenzauftraggebers mit Kontaktdaten zu verlangen.</w:t>
      </w:r>
    </w:p>
    <w:p w14:paraId="02B2CC88" w14:textId="77777777" w:rsidR="00F26C0F" w:rsidRPr="00956B69" w:rsidRDefault="00F26C0F" w:rsidP="00956B69">
      <w:pPr>
        <w:pStyle w:val="Text"/>
        <w:jc w:val="both"/>
        <w:rPr>
          <w:rFonts w:cs="Arial"/>
          <w:b/>
          <w:color w:val="000000"/>
          <w:u w:val="single"/>
        </w:rPr>
      </w:pPr>
    </w:p>
    <w:p w14:paraId="2E41780F" w14:textId="3B194E8B" w:rsidR="002F3834" w:rsidRPr="00DE32B4" w:rsidRDefault="002F3834" w:rsidP="00DE32B4">
      <w:pPr>
        <w:pStyle w:val="berschrift1"/>
      </w:pPr>
      <w:r w:rsidRPr="00D676B3">
        <w:t xml:space="preserve">Referenz </w:t>
      </w:r>
      <w:r w:rsidR="003B069F">
        <w:t xml:space="preserve">Typ </w:t>
      </w:r>
      <w:r w:rsidRPr="00D676B3">
        <w:t>II (Software)</w:t>
      </w:r>
    </w:p>
    <w:p w14:paraId="01BB5BFF" w14:textId="1CB7F249" w:rsidR="00DE32B4" w:rsidRDefault="00DE32B4" w:rsidP="00DE32B4">
      <w:pPr>
        <w:pStyle w:val="Text"/>
        <w:jc w:val="both"/>
      </w:pPr>
      <w:r w:rsidRPr="00DE15E6">
        <w:t xml:space="preserve">Der </w:t>
      </w:r>
      <w:r>
        <w:t>Bieter</w:t>
      </w:r>
      <w:r w:rsidRPr="00DE15E6">
        <w:t xml:space="preserve"> hat</w:t>
      </w:r>
      <w:r w:rsidRPr="009F3B6F">
        <w:t xml:space="preserve"> </w:t>
      </w:r>
      <w:r w:rsidRPr="009F3B6F">
        <w:rPr>
          <w:u w:val="single"/>
        </w:rPr>
        <w:t>mit dem Angebot</w:t>
      </w:r>
      <w:r w:rsidRPr="00DE15E6">
        <w:t xml:space="preserve">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2D015E">
        <w:rPr>
          <w:b/>
          <w:bCs/>
          <w:u w:val="single"/>
        </w:rPr>
        <w:t xml:space="preserve">mindestens </w:t>
      </w:r>
      <w:r w:rsidR="003E1D7F" w:rsidRPr="003E1D7F">
        <w:rPr>
          <w:b/>
          <w:bCs/>
          <w:u w:val="single"/>
        </w:rPr>
        <w:t>zwei</w:t>
      </w:r>
      <w:r w:rsidRPr="003E1D7F">
        <w:rPr>
          <w:b/>
          <w:bCs/>
          <w:u w:val="single"/>
        </w:rPr>
        <w:t xml:space="preserve"> (</w:t>
      </w:r>
      <w:r w:rsidR="003E1D7F" w:rsidRPr="003E1D7F">
        <w:rPr>
          <w:b/>
          <w:bCs/>
          <w:u w:val="single"/>
        </w:rPr>
        <w:t>2</w:t>
      </w:r>
      <w:r w:rsidRPr="003E1D7F">
        <w:rPr>
          <w:b/>
          <w:bCs/>
          <w:u w:val="single"/>
        </w:rPr>
        <w:t>)</w:t>
      </w:r>
      <w:r w:rsidRPr="002D015E">
        <w:rPr>
          <w:b/>
          <w:bCs/>
          <w:u w:val="single"/>
        </w:rPr>
        <w:t xml:space="preserve"> Referenzen</w:t>
      </w:r>
      <w:r w:rsidR="00DE49BB">
        <w:rPr>
          <w:b/>
          <w:bCs/>
          <w:u w:val="single"/>
        </w:rPr>
        <w:t xml:space="preserve"> </w:t>
      </w:r>
      <w:r w:rsidRPr="00DE15E6">
        <w:t xml:space="preserve">über in den letzten drei Jahren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</w:p>
    <w:p w14:paraId="474C04B6" w14:textId="1CCB53E7" w:rsidR="00DE32B4" w:rsidRPr="00DE49BB" w:rsidRDefault="00DE32B4" w:rsidP="00DE49BB">
      <w:pPr>
        <w:pStyle w:val="Text"/>
        <w:jc w:val="both"/>
      </w:pPr>
      <w:r>
        <w:t xml:space="preserve">Art, Umfang und Schwierigkeitsgrad sind vergleichbar, wenn der Auftrag </w:t>
      </w:r>
      <w:r w:rsidRPr="005D4E25">
        <w:rPr>
          <w:u w:val="single"/>
        </w:rPr>
        <w:t xml:space="preserve">mindestens </w:t>
      </w:r>
      <w:r w:rsidR="00375103">
        <w:rPr>
          <w:u w:val="single"/>
        </w:rPr>
        <w:t>die</w:t>
      </w:r>
      <w:r>
        <w:rPr>
          <w:u w:val="single"/>
        </w:rPr>
        <w:t xml:space="preserve"> </w:t>
      </w:r>
      <w:r w:rsidRPr="005D4E25">
        <w:rPr>
          <w:u w:val="single"/>
        </w:rPr>
        <w:t xml:space="preserve">folgende </w:t>
      </w:r>
      <w:r>
        <w:rPr>
          <w:u w:val="single"/>
        </w:rPr>
        <w:t>Leistung enthalten hat</w:t>
      </w:r>
      <w:r w:rsidRPr="00BC6DEC">
        <w:t>:</w:t>
      </w:r>
    </w:p>
    <w:p w14:paraId="6E7A6D39" w14:textId="7FE0D894" w:rsidR="00956B69" w:rsidRPr="0081753E" w:rsidRDefault="00C81670" w:rsidP="0081753E">
      <w:pPr>
        <w:pStyle w:val="Listenabsatz"/>
        <w:numPr>
          <w:ilvl w:val="0"/>
          <w:numId w:val="26"/>
        </w:numPr>
        <w:tabs>
          <w:tab w:val="left" w:pos="1560"/>
          <w:tab w:val="left" w:pos="1701"/>
        </w:tabs>
        <w:autoSpaceDE w:val="0"/>
        <w:autoSpaceDN w:val="0"/>
        <w:adjustRightInd w:val="0"/>
        <w:spacing w:before="240" w:after="240"/>
        <w:ind w:left="567" w:hanging="283"/>
        <w:rPr>
          <w:rFonts w:cs="Arial"/>
          <w:b/>
          <w:bCs/>
          <w:color w:val="000000"/>
          <w:u w:val="single"/>
        </w:rPr>
      </w:pPr>
      <w:r>
        <w:rPr>
          <w:rFonts w:cs="Arial"/>
          <w:color w:val="000000"/>
        </w:rPr>
        <w:lastRenderedPageBreak/>
        <w:t>Bel</w:t>
      </w:r>
      <w:r w:rsidR="00D5127D" w:rsidRPr="00D5127D">
        <w:rPr>
          <w:rFonts w:cs="Arial"/>
          <w:color w:val="000000"/>
        </w:rPr>
        <w:t xml:space="preserve">ieferung </w:t>
      </w:r>
      <w:r w:rsidRPr="00C81670">
        <w:rPr>
          <w:rFonts w:cs="Arial"/>
          <w:color w:val="000000"/>
        </w:rPr>
        <w:t xml:space="preserve">des Referenzauftraggebers </w:t>
      </w:r>
      <w:r>
        <w:rPr>
          <w:rFonts w:cs="Arial"/>
          <w:color w:val="000000"/>
        </w:rPr>
        <w:t>mit</w:t>
      </w:r>
      <w:r w:rsidR="00D5127D" w:rsidRPr="00D5127D">
        <w:rPr>
          <w:rFonts w:cs="Arial"/>
          <w:color w:val="000000"/>
        </w:rPr>
        <w:t xml:space="preserve"> Enterprise</w:t>
      </w:r>
      <w:r w:rsidR="00D5127D" w:rsidRPr="00D5127D">
        <w:rPr>
          <w:rFonts w:ascii="Cambria Math" w:hAnsi="Cambria Math" w:cs="Cambria Math"/>
          <w:color w:val="000000"/>
        </w:rPr>
        <w:t>‑</w:t>
      </w:r>
      <w:r w:rsidR="00B709F6">
        <w:rPr>
          <w:rFonts w:cs="Arial"/>
          <w:color w:val="000000"/>
        </w:rPr>
        <w:t xml:space="preserve">Funktionen </w:t>
      </w:r>
      <w:r w:rsidR="009E2C0C">
        <w:rPr>
          <w:rFonts w:cs="Arial"/>
          <w:color w:val="000000"/>
        </w:rPr>
        <w:t>und</w:t>
      </w:r>
      <w:r w:rsidR="00D5127D" w:rsidRPr="00D5127D">
        <w:t xml:space="preserve"> </w:t>
      </w:r>
      <w:proofErr w:type="gramStart"/>
      <w:r w:rsidR="00D5127D" w:rsidRPr="00D5127D">
        <w:t>Konnektoren</w:t>
      </w:r>
      <w:r w:rsidR="00F93927">
        <w:t xml:space="preserve"> </w:t>
      </w:r>
      <w:r w:rsidR="00A21436" w:rsidRPr="00A21436">
        <w:t xml:space="preserve"> der</w:t>
      </w:r>
      <w:proofErr w:type="gramEnd"/>
      <w:r w:rsidR="00A21436" w:rsidRPr="00A21436">
        <w:t xml:space="preserve"> </w:t>
      </w:r>
      <w:proofErr w:type="spellStart"/>
      <w:r w:rsidR="00A21436" w:rsidRPr="00A21436">
        <w:t>Confluent</w:t>
      </w:r>
      <w:proofErr w:type="spellEnd"/>
      <w:r w:rsidR="00A21436" w:rsidRPr="00A21436">
        <w:t xml:space="preserve"> </w:t>
      </w:r>
      <w:proofErr w:type="spellStart"/>
      <w:r w:rsidR="00A21436" w:rsidRPr="00A21436">
        <w:t>Platform</w:t>
      </w:r>
      <w:proofErr w:type="spellEnd"/>
      <w:r w:rsidR="00AD77BF">
        <w:t>.</w:t>
      </w:r>
    </w:p>
    <w:p w14:paraId="079FBC7A" w14:textId="77777777" w:rsidR="00C91C60" w:rsidRDefault="00C91C60" w:rsidP="00C91C60">
      <w:pPr>
        <w:pStyle w:val="Text"/>
        <w:jc w:val="both"/>
      </w:pPr>
      <w:r>
        <w:t>Alle Referenzen müssen zwingend die folgenden Angaben enthalten:</w:t>
      </w:r>
    </w:p>
    <w:p w14:paraId="160E5643" w14:textId="5B613CDF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Name des Auftraggebers</w:t>
      </w:r>
    </w:p>
    <w:p w14:paraId="4B1DBA88" w14:textId="77777777" w:rsidR="005A2CD2" w:rsidRPr="005A2CD2" w:rsidRDefault="005A2CD2" w:rsidP="005A2CD2">
      <w:pPr>
        <w:pStyle w:val="Listenabsatz"/>
        <w:numPr>
          <w:ilvl w:val="0"/>
          <w:numId w:val="27"/>
        </w:numPr>
        <w:ind w:left="567" w:hanging="283"/>
      </w:pPr>
      <w:r w:rsidRPr="005A2CD2">
        <w:t>Erklärung, ob der Referenzauftrag die geforderten Mindestanforderungen an den Leistungsinhalt erfüllt, sodass die TK eine Vergleichbarkeit mit der ausgeschriebenen Leistung feststellen kann.</w:t>
      </w:r>
    </w:p>
    <w:p w14:paraId="00E44D83" w14:textId="77777777" w:rsidR="005A2CD2" w:rsidRPr="005A2CD2" w:rsidRDefault="005A2CD2" w:rsidP="005A2CD2">
      <w:pPr>
        <w:pStyle w:val="Listenabsatz"/>
        <w:numPr>
          <w:ilvl w:val="0"/>
          <w:numId w:val="27"/>
        </w:numPr>
        <w:ind w:left="567" w:hanging="283"/>
      </w:pPr>
      <w:r w:rsidRPr="005A2CD2">
        <w:t>Erklärung, ob die für die Feststellung der Vergleichbarkeit maßgebliche Leistung innerhalb der letzten drei Jahre vor Ablauf der Angebotsfrist erbracht wurde.</w:t>
      </w:r>
    </w:p>
    <w:p w14:paraId="5FA25E76" w14:textId="77777777" w:rsidR="00C91C60" w:rsidRDefault="00C91C60" w:rsidP="00C91C60">
      <w:pPr>
        <w:pStyle w:val="Text"/>
        <w:jc w:val="both"/>
      </w:pPr>
      <w:r>
        <w:t>Ansprechpartner mit Kontaktdaten sind zunächst nicht zwingend einzureichen, müssen aber auf Nachfrage der TK zur Verfügung gestellt werden.</w:t>
      </w:r>
    </w:p>
    <w:p w14:paraId="371E58F5" w14:textId="700C2CF3" w:rsidR="00DE49BB" w:rsidRDefault="00DE49BB" w:rsidP="00DE49BB">
      <w:pPr>
        <w:pStyle w:val="Text"/>
        <w:jc w:val="both"/>
      </w:pPr>
      <w:r w:rsidRPr="00AC77A1">
        <w:t xml:space="preserve">Für die Angabe der Unternehmensreferenzen </w:t>
      </w:r>
      <w:r>
        <w:rPr>
          <w:rFonts w:cs="Arial"/>
          <w:color w:val="000000"/>
        </w:rPr>
        <w:t>ist das</w:t>
      </w:r>
      <w:r>
        <w:t xml:space="preserve"> nachfolgende</w:t>
      </w:r>
      <w:r>
        <w:rPr>
          <w:rFonts w:cs="Arial"/>
          <w:color w:val="000000"/>
        </w:rPr>
        <w:t xml:space="preserve"> </w:t>
      </w:r>
      <w:r>
        <w:rPr>
          <w:rFonts w:cs="Arial"/>
          <w:b/>
          <w:color w:val="000000"/>
          <w:u w:val="single"/>
        </w:rPr>
        <w:t>Formblatt B: „</w:t>
      </w:r>
      <w:r w:rsidRPr="003B069F">
        <w:rPr>
          <w:rFonts w:cs="Arial"/>
          <w:b/>
          <w:color w:val="000000"/>
          <w:u w:val="single"/>
        </w:rPr>
        <w:t>Referenzen</w:t>
      </w:r>
      <w:r w:rsidR="003B069F" w:rsidRPr="003B069F">
        <w:rPr>
          <w:u w:val="single"/>
        </w:rPr>
        <w:t xml:space="preserve"> </w:t>
      </w:r>
      <w:r w:rsidR="003B069F" w:rsidRPr="003B069F">
        <w:rPr>
          <w:rFonts w:cs="Arial"/>
          <w:b/>
          <w:color w:val="000000"/>
          <w:u w:val="single"/>
        </w:rPr>
        <w:t>Typ II</w:t>
      </w:r>
      <w:r>
        <w:rPr>
          <w:rFonts w:cs="Arial"/>
          <w:b/>
          <w:color w:val="000000"/>
          <w:u w:val="single"/>
        </w:rPr>
        <w:t>“</w:t>
      </w:r>
      <w:r>
        <w:rPr>
          <w:rFonts w:cs="Arial"/>
          <w:color w:val="000000"/>
        </w:rPr>
        <w:t xml:space="preserve"> im Anhang</w:t>
      </w:r>
      <w:r>
        <w:t xml:space="preserve"> </w:t>
      </w:r>
      <w:r w:rsidRPr="00AC77A1">
        <w:t>zu verwenden.</w:t>
      </w:r>
      <w:r w:rsidR="00375103" w:rsidRPr="00375103">
        <w:t xml:space="preserve"> </w:t>
      </w:r>
      <w:r w:rsidR="00517F3E">
        <w:t xml:space="preserve">Das </w:t>
      </w:r>
      <w:r w:rsidR="00375103" w:rsidRPr="00375103">
        <w:t>Formbl</w:t>
      </w:r>
      <w:r w:rsidR="00517F3E">
        <w:t>a</w:t>
      </w:r>
      <w:r w:rsidR="00375103" w:rsidRPr="00375103">
        <w:t>tt</w:t>
      </w:r>
      <w:r w:rsidR="00517F3E">
        <w:t xml:space="preserve"> ist</w:t>
      </w:r>
      <w:r w:rsidR="00375103" w:rsidRPr="00375103">
        <w:t xml:space="preserve"> vom Bieter nach Bedarf selbständig zu duplizieren (</w:t>
      </w:r>
      <w:proofErr w:type="spellStart"/>
      <w:r w:rsidR="00375103" w:rsidRPr="00375103">
        <w:t>copy</w:t>
      </w:r>
      <w:proofErr w:type="spellEnd"/>
      <w:r w:rsidR="00375103" w:rsidRPr="00375103">
        <w:t>-and-paste).</w:t>
      </w:r>
      <w:r w:rsidR="0081753E" w:rsidRPr="0081753E">
        <w:t xml:space="preserve"> </w:t>
      </w:r>
      <w:r w:rsidR="0081753E" w:rsidRPr="006D7EB7">
        <w:t xml:space="preserve">Über die im Formblatt vorgesehenen Angaben hinaus sind mit dem Angebot keine weiteren </w:t>
      </w:r>
      <w:r w:rsidR="0081753E">
        <w:t>Angaben zum Referenzauftrag zu machen</w:t>
      </w:r>
      <w:r w:rsidR="0081753E" w:rsidRPr="006D7EB7">
        <w:t>.</w:t>
      </w:r>
      <w:r w:rsidR="0081753E" w:rsidRPr="00480B9E">
        <w:t xml:space="preserve"> Dies gilt vorbehaltlich der Möglichkeit der TK, auf Anforderung</w:t>
      </w:r>
      <w:r w:rsidR="0081753E">
        <w:t xml:space="preserve"> einen</w:t>
      </w:r>
      <w:r w:rsidR="0081753E" w:rsidRPr="00480B9E">
        <w:t xml:space="preserve"> Ansprechpartner des Referenzauftraggebers mit Kontaktdaten zu verlangen.</w:t>
      </w:r>
    </w:p>
    <w:p w14:paraId="1BD0954B" w14:textId="77777777" w:rsidR="00DE49BB" w:rsidRPr="00DE49BB" w:rsidRDefault="00DE49BB" w:rsidP="00DE49BB">
      <w:pPr>
        <w:tabs>
          <w:tab w:val="left" w:pos="1560"/>
          <w:tab w:val="left" w:pos="1701"/>
        </w:tabs>
        <w:autoSpaceDE w:val="0"/>
        <w:autoSpaceDN w:val="0"/>
        <w:adjustRightInd w:val="0"/>
        <w:rPr>
          <w:rFonts w:cs="Arial"/>
          <w:b/>
          <w:bCs/>
          <w:color w:val="000000"/>
          <w:u w:val="single"/>
        </w:rPr>
      </w:pPr>
    </w:p>
    <w:p w14:paraId="4CC8EA7D" w14:textId="7CFE9F6B" w:rsidR="00DE32B4" w:rsidRDefault="002F3834" w:rsidP="00DE32B4">
      <w:pPr>
        <w:pStyle w:val="berschrift1"/>
      </w:pPr>
      <w:r w:rsidRPr="00D676B3">
        <w:t xml:space="preserve">Referenz </w:t>
      </w:r>
      <w:r w:rsidR="003B069F" w:rsidRPr="003B069F">
        <w:t xml:space="preserve">Typ </w:t>
      </w:r>
      <w:r w:rsidRPr="00D676B3">
        <w:t>III (Betrieb)</w:t>
      </w:r>
    </w:p>
    <w:p w14:paraId="6A275897" w14:textId="59560855" w:rsidR="00DE32B4" w:rsidRDefault="00DE32B4" w:rsidP="00DE32B4">
      <w:pPr>
        <w:pStyle w:val="Text"/>
        <w:jc w:val="both"/>
      </w:pPr>
      <w:r w:rsidRPr="00DE15E6">
        <w:t xml:space="preserve">Der </w:t>
      </w:r>
      <w:r>
        <w:t>Bieter</w:t>
      </w:r>
      <w:r w:rsidRPr="00DE15E6">
        <w:t xml:space="preserve"> hat</w:t>
      </w:r>
      <w:r w:rsidRPr="009F3B6F">
        <w:t xml:space="preserve"> </w:t>
      </w:r>
      <w:r w:rsidRPr="009F3B6F">
        <w:rPr>
          <w:u w:val="single"/>
        </w:rPr>
        <w:t>mit dem Angebot</w:t>
      </w:r>
      <w:r w:rsidRPr="00DE15E6">
        <w:t xml:space="preserve">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2D015E">
        <w:rPr>
          <w:b/>
          <w:bCs/>
          <w:u w:val="single"/>
        </w:rPr>
        <w:t xml:space="preserve">mindestens </w:t>
      </w:r>
      <w:r w:rsidR="003E1D7F" w:rsidRPr="003E1D7F">
        <w:rPr>
          <w:b/>
          <w:bCs/>
          <w:u w:val="single"/>
        </w:rPr>
        <w:t>zwei</w:t>
      </w:r>
      <w:r w:rsidRPr="003E1D7F">
        <w:rPr>
          <w:b/>
          <w:bCs/>
          <w:u w:val="single"/>
        </w:rPr>
        <w:t xml:space="preserve"> (</w:t>
      </w:r>
      <w:r w:rsidR="003E1D7F" w:rsidRPr="003E1D7F">
        <w:rPr>
          <w:b/>
          <w:bCs/>
          <w:u w:val="single"/>
        </w:rPr>
        <w:t>2</w:t>
      </w:r>
      <w:r w:rsidRPr="003E1D7F">
        <w:rPr>
          <w:b/>
          <w:bCs/>
          <w:u w:val="single"/>
        </w:rPr>
        <w:t>)</w:t>
      </w:r>
      <w:r w:rsidRPr="002D015E">
        <w:rPr>
          <w:b/>
          <w:bCs/>
          <w:u w:val="single"/>
        </w:rPr>
        <w:t xml:space="preserve"> Referenzen</w:t>
      </w:r>
      <w:r w:rsidRPr="00DE15E6">
        <w:t xml:space="preserve"> über in den letzten drei Jahren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</w:p>
    <w:p w14:paraId="39593A0F" w14:textId="309C69DD" w:rsidR="00C91C60" w:rsidRPr="00DE15E6" w:rsidRDefault="00DE32B4" w:rsidP="008D7CA3">
      <w:pPr>
        <w:pStyle w:val="Text"/>
        <w:spacing w:after="240"/>
        <w:jc w:val="both"/>
      </w:pPr>
      <w:r>
        <w:t xml:space="preserve">Art, Umfang und Schwierigkeitsgrad sind vergleichbar, wenn der Auftrag </w:t>
      </w:r>
      <w:r w:rsidRPr="005D4E25">
        <w:rPr>
          <w:u w:val="single"/>
        </w:rPr>
        <w:t xml:space="preserve">mindestens </w:t>
      </w:r>
      <w:r w:rsidR="00375103">
        <w:rPr>
          <w:u w:val="single"/>
        </w:rPr>
        <w:t>die</w:t>
      </w:r>
      <w:r>
        <w:rPr>
          <w:u w:val="single"/>
        </w:rPr>
        <w:t xml:space="preserve"> </w:t>
      </w:r>
      <w:r w:rsidRPr="005D4E25">
        <w:rPr>
          <w:u w:val="single"/>
        </w:rPr>
        <w:t>folgende</w:t>
      </w:r>
      <w:r w:rsidR="00375103">
        <w:rPr>
          <w:u w:val="single"/>
        </w:rPr>
        <w:t xml:space="preserve"> </w:t>
      </w:r>
      <w:r>
        <w:rPr>
          <w:u w:val="single"/>
        </w:rPr>
        <w:t>Leistung enthalten hat</w:t>
      </w:r>
      <w:r w:rsidRPr="00BC6DEC">
        <w:t>:</w:t>
      </w:r>
    </w:p>
    <w:p w14:paraId="040EA801" w14:textId="763C681C" w:rsidR="003E1D7F" w:rsidRDefault="00DE49BB" w:rsidP="003E1D7F">
      <w:pPr>
        <w:pStyle w:val="Listenabsatz"/>
        <w:numPr>
          <w:ilvl w:val="0"/>
          <w:numId w:val="29"/>
        </w:numPr>
        <w:tabs>
          <w:tab w:val="left" w:pos="1560"/>
          <w:tab w:val="left" w:pos="1701"/>
        </w:tabs>
        <w:autoSpaceDE w:val="0"/>
        <w:autoSpaceDN w:val="0"/>
        <w:adjustRightInd w:val="0"/>
        <w:ind w:left="567" w:hanging="283"/>
        <w:jc w:val="both"/>
      </w:pPr>
      <w:bookmarkStart w:id="1" w:name="_Ref216290831"/>
      <w:bookmarkStart w:id="2" w:name="_Ref216290827"/>
      <w:r w:rsidRPr="003E1D7F">
        <w:rPr>
          <w:rFonts w:cs="Arial"/>
          <w:color w:val="000000"/>
        </w:rPr>
        <w:t xml:space="preserve">Betrieb einer hochverfügbaren </w:t>
      </w:r>
      <w:r w:rsidR="003E1D7F" w:rsidRPr="003E1D7F">
        <w:rPr>
          <w:rFonts w:cs="Arial"/>
          <w:color w:val="000000"/>
        </w:rPr>
        <w:t xml:space="preserve">(mindestens 99,0 %) </w:t>
      </w:r>
      <w:r w:rsidRPr="003E1D7F">
        <w:rPr>
          <w:rFonts w:cs="Arial"/>
          <w:color w:val="000000"/>
        </w:rPr>
        <w:t xml:space="preserve">Kafka-Plattform </w:t>
      </w:r>
      <w:r w:rsidR="00C81670">
        <w:rPr>
          <w:rFonts w:cs="Arial"/>
          <w:color w:val="000000"/>
        </w:rPr>
        <w:t xml:space="preserve">des </w:t>
      </w:r>
      <w:r w:rsidR="00C81670" w:rsidRPr="00C81670">
        <w:rPr>
          <w:rFonts w:cs="Arial"/>
          <w:color w:val="000000"/>
        </w:rPr>
        <w:t>Referenzauftraggebers</w:t>
      </w:r>
    </w:p>
    <w:p w14:paraId="359EC7FE" w14:textId="0EAEA61A" w:rsidR="00C91C60" w:rsidRDefault="00C91C60" w:rsidP="00C91C60">
      <w:pPr>
        <w:pStyle w:val="Text"/>
        <w:jc w:val="both"/>
      </w:pPr>
      <w:r>
        <w:t>Alle Referenzen müssen zwingend die folgenden Angaben enthalten:</w:t>
      </w:r>
    </w:p>
    <w:p w14:paraId="276B24A1" w14:textId="283242A1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Name des Auftraggebers</w:t>
      </w:r>
    </w:p>
    <w:p w14:paraId="2A16008F" w14:textId="7F3628B5" w:rsidR="00C91C60" w:rsidRDefault="00F47C8C" w:rsidP="005A2CD2">
      <w:pPr>
        <w:pStyle w:val="Text"/>
        <w:numPr>
          <w:ilvl w:val="0"/>
          <w:numId w:val="27"/>
        </w:numPr>
        <w:spacing w:before="0"/>
        <w:ind w:left="568" w:hanging="284"/>
        <w:jc w:val="both"/>
      </w:pPr>
      <w:r>
        <w:t xml:space="preserve">Erklärung, </w:t>
      </w:r>
      <w:r w:rsidR="005239CC">
        <w:t xml:space="preserve">ob der Referenzauftrag die geforderten Mindestanforderungen an den Leistungsinhalt erfüllt, </w:t>
      </w:r>
      <w:r w:rsidR="00C91C60">
        <w:t>sodass die TK eine Vergleichbarkeit mit der ausgeschriebenen Leistung feststellen kann.</w:t>
      </w:r>
    </w:p>
    <w:p w14:paraId="6E0017E6" w14:textId="68968CAF" w:rsidR="00F47C8C" w:rsidRDefault="005A2CD2" w:rsidP="003826AE">
      <w:pPr>
        <w:pStyle w:val="Text"/>
        <w:numPr>
          <w:ilvl w:val="0"/>
          <w:numId w:val="27"/>
        </w:numPr>
        <w:spacing w:before="0" w:after="240"/>
        <w:ind w:left="567" w:hanging="284"/>
        <w:jc w:val="both"/>
      </w:pPr>
      <w:r w:rsidRPr="005A2CD2">
        <w:t>Erklärung, ob</w:t>
      </w:r>
      <w:r>
        <w:t xml:space="preserve"> die für die Feststellung der Vergleichbarkeit maßgebliche Leistung </w:t>
      </w:r>
      <w:r w:rsidRPr="005A2CD2">
        <w:t>innerhalb der letzten drei Jahre vor Ablauf der Angebotsfrist erbracht wurde.</w:t>
      </w:r>
    </w:p>
    <w:p w14:paraId="29204132" w14:textId="77777777" w:rsidR="00C91C60" w:rsidRDefault="00C91C60" w:rsidP="00C91C60">
      <w:pPr>
        <w:pStyle w:val="Text"/>
        <w:jc w:val="both"/>
      </w:pPr>
      <w:r>
        <w:t>Ansprechpartner mit Kontaktdaten sind zunächst nicht zwingend einzureichen, müssen aber auf Nachfrage der TK zur Verfügung gestellt werden.</w:t>
      </w:r>
    </w:p>
    <w:p w14:paraId="017732B1" w14:textId="4869B407" w:rsidR="00C91C60" w:rsidRDefault="009F3B6F" w:rsidP="00375103">
      <w:pPr>
        <w:pStyle w:val="Text"/>
        <w:jc w:val="both"/>
      </w:pPr>
      <w:r w:rsidRPr="00AC77A1">
        <w:t xml:space="preserve">Für die Angabe der Unternehmensreferenzen </w:t>
      </w:r>
      <w:r>
        <w:rPr>
          <w:rFonts w:cs="Arial"/>
          <w:color w:val="000000"/>
        </w:rPr>
        <w:t>ist das</w:t>
      </w:r>
      <w:r>
        <w:t xml:space="preserve"> nachfolgende</w:t>
      </w:r>
      <w:r>
        <w:rPr>
          <w:rFonts w:cs="Arial"/>
          <w:color w:val="000000"/>
        </w:rPr>
        <w:t xml:space="preserve"> </w:t>
      </w:r>
      <w:r>
        <w:rPr>
          <w:rFonts w:cs="Arial"/>
          <w:b/>
          <w:color w:val="000000"/>
          <w:u w:val="single"/>
        </w:rPr>
        <w:t xml:space="preserve">Formblatt </w:t>
      </w:r>
      <w:r w:rsidR="00DE49BB">
        <w:rPr>
          <w:rFonts w:cs="Arial"/>
          <w:b/>
          <w:color w:val="000000"/>
          <w:u w:val="single"/>
        </w:rPr>
        <w:t>C</w:t>
      </w:r>
      <w:r>
        <w:rPr>
          <w:rFonts w:cs="Arial"/>
          <w:b/>
          <w:color w:val="000000"/>
          <w:u w:val="single"/>
        </w:rPr>
        <w:t>: „Referenzen</w:t>
      </w:r>
      <w:r w:rsidR="003B069F" w:rsidRPr="003B069F">
        <w:rPr>
          <w:u w:val="single"/>
        </w:rPr>
        <w:t xml:space="preserve"> </w:t>
      </w:r>
      <w:r w:rsidR="003B069F" w:rsidRPr="003B069F">
        <w:rPr>
          <w:rFonts w:cs="Arial"/>
          <w:b/>
          <w:color w:val="000000"/>
          <w:u w:val="single"/>
        </w:rPr>
        <w:t>Typ II</w:t>
      </w:r>
      <w:r w:rsidR="003B069F">
        <w:rPr>
          <w:rFonts w:cs="Arial"/>
          <w:b/>
          <w:color w:val="000000"/>
          <w:u w:val="single"/>
        </w:rPr>
        <w:t>I</w:t>
      </w:r>
      <w:r>
        <w:rPr>
          <w:rFonts w:cs="Arial"/>
          <w:b/>
          <w:color w:val="000000"/>
          <w:u w:val="single"/>
        </w:rPr>
        <w:t>“</w:t>
      </w:r>
      <w:r>
        <w:rPr>
          <w:rFonts w:cs="Arial"/>
          <w:color w:val="000000"/>
        </w:rPr>
        <w:t xml:space="preserve"> im Anhang</w:t>
      </w:r>
      <w:r>
        <w:t xml:space="preserve"> </w:t>
      </w:r>
      <w:r w:rsidRPr="00AC77A1">
        <w:t>zu verwenden.</w:t>
      </w:r>
      <w:r w:rsidR="00375103" w:rsidRPr="00375103">
        <w:t xml:space="preserve"> </w:t>
      </w:r>
      <w:r w:rsidR="00517F3E">
        <w:t xml:space="preserve">Das </w:t>
      </w:r>
      <w:r w:rsidR="00375103" w:rsidRPr="00375103">
        <w:t>Formbl</w:t>
      </w:r>
      <w:r w:rsidR="00517F3E">
        <w:t>a</w:t>
      </w:r>
      <w:r w:rsidR="00375103" w:rsidRPr="00375103">
        <w:t>tt</w:t>
      </w:r>
      <w:r w:rsidR="00517F3E">
        <w:t xml:space="preserve"> ist</w:t>
      </w:r>
      <w:r w:rsidR="00375103" w:rsidRPr="00375103">
        <w:t xml:space="preserve"> vom Bieter nach Bedarf selbständig zu duplizieren (</w:t>
      </w:r>
      <w:proofErr w:type="spellStart"/>
      <w:r w:rsidR="00375103" w:rsidRPr="00375103">
        <w:t>copy</w:t>
      </w:r>
      <w:proofErr w:type="spellEnd"/>
      <w:r w:rsidR="00375103" w:rsidRPr="00375103">
        <w:t>-and-paste).</w:t>
      </w:r>
      <w:r w:rsidR="0081753E" w:rsidRPr="0081753E">
        <w:t xml:space="preserve"> </w:t>
      </w:r>
      <w:r w:rsidR="0081753E" w:rsidRPr="006D7EB7">
        <w:t xml:space="preserve">Über die im Formblatt vorgesehenen Angaben hinaus sind mit dem Angebot keine weiteren </w:t>
      </w:r>
      <w:r w:rsidR="0081753E">
        <w:t>Angaben zum Referenzauftrag zu machen</w:t>
      </w:r>
      <w:r w:rsidR="0081753E" w:rsidRPr="006D7EB7">
        <w:t>.</w:t>
      </w:r>
      <w:r w:rsidR="0081753E" w:rsidRPr="00480B9E">
        <w:t xml:space="preserve"> Dies gilt vorbehaltlich der Möglichkeit der TK, auf Anforderung</w:t>
      </w:r>
      <w:r w:rsidR="0081753E">
        <w:t xml:space="preserve"> einen</w:t>
      </w:r>
      <w:r w:rsidR="0081753E" w:rsidRPr="00480B9E">
        <w:t xml:space="preserve"> Ansprechpartner des Referenzauftraggebers mit Kontaktdaten zu verlangen.</w:t>
      </w:r>
      <w:r w:rsidR="00C91C60">
        <w:br w:type="page"/>
      </w:r>
    </w:p>
    <w:bookmarkEnd w:id="1"/>
    <w:bookmarkEnd w:id="2"/>
    <w:p w14:paraId="4B13957C" w14:textId="79A57291" w:rsidR="00422DD8" w:rsidRPr="009F3B6F" w:rsidRDefault="00422DD8" w:rsidP="00422DD8">
      <w:pPr>
        <w:pStyle w:val="Beschriftung"/>
        <w:keepNext/>
        <w:spacing w:after="120"/>
        <w:rPr>
          <w:b/>
          <w:i w:val="0"/>
          <w:iCs w:val="0"/>
          <w:sz w:val="22"/>
          <w:szCs w:val="22"/>
        </w:rPr>
      </w:pP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lastRenderedPageBreak/>
        <w:t>Formblatt A: Referenz</w:t>
      </w:r>
      <w:r w:rsidR="00D676B3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 </w:t>
      </w:r>
      <w:r w:rsidR="003B069F"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Typ I </w:t>
      </w:r>
      <w:r w:rsidR="00D676B3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(Aufbau)</w:t>
      </w:r>
      <w:r w:rsidR="00375103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*</w:t>
      </w:r>
    </w:p>
    <w:tbl>
      <w:tblPr>
        <w:tblStyle w:val="Tabellenraster"/>
        <w:tblpPr w:leftFromText="141" w:rightFromText="141" w:vertAnchor="text" w:horzAnchor="margin" w:tblpY="84"/>
        <w:tblW w:w="906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422DD8" w:rsidRPr="00DE15E6" w14:paraId="35EF7C8C" w14:textId="77777777" w:rsidTr="003D54E9">
        <w:tc>
          <w:tcPr>
            <w:tcW w:w="2967" w:type="dxa"/>
          </w:tcPr>
          <w:p w14:paraId="495A9BCD" w14:textId="77777777" w:rsidR="00422DD8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3417E00A" w14:textId="77777777" w:rsidR="00422DD8" w:rsidRPr="001A4CD6" w:rsidRDefault="00422DD8" w:rsidP="003D54E9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2FAADF0" w14:textId="77777777" w:rsidR="00422DD8" w:rsidRPr="00DE15E6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</w:t>
            </w:r>
          </w:p>
        </w:tc>
      </w:tr>
      <w:tr w:rsidR="00422DD8" w:rsidRPr="00DE15E6" w14:paraId="7A62DD46" w14:textId="77777777" w:rsidTr="003D54E9">
        <w:tc>
          <w:tcPr>
            <w:tcW w:w="2967" w:type="dxa"/>
          </w:tcPr>
          <w:p w14:paraId="3F89CEB7" w14:textId="77777777" w:rsidR="00422DD8" w:rsidRPr="001A4CD6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24CC23BD" w14:textId="77777777" w:rsidR="00422DD8" w:rsidRPr="001A4CD6" w:rsidRDefault="00422DD8" w:rsidP="003D54E9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4683DAA8" w14:textId="77777777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4B68466F" w14:textId="77777777" w:rsidR="00422DD8" w:rsidRPr="00DE15E6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422DD8" w:rsidRPr="00DE15E6" w14:paraId="03554264" w14:textId="77777777" w:rsidTr="003D54E9">
        <w:tc>
          <w:tcPr>
            <w:tcW w:w="2967" w:type="dxa"/>
          </w:tcPr>
          <w:p w14:paraId="3DCFB52D" w14:textId="77777777" w:rsidR="00422DD8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646644CE" w14:textId="77777777" w:rsidR="00422DD8" w:rsidRPr="001A4CD6" w:rsidRDefault="00422DD8" w:rsidP="003D54E9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426A7B49" w14:textId="77777777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A08814E" w14:textId="77777777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81753E" w:rsidRPr="00DE15E6" w14:paraId="4A4D5273" w14:textId="77777777" w:rsidTr="003D54E9">
        <w:tc>
          <w:tcPr>
            <w:tcW w:w="2967" w:type="dxa"/>
          </w:tcPr>
          <w:p w14:paraId="50016473" w14:textId="77777777" w:rsidR="0081753E" w:rsidRPr="00DE15E6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7226192E" w14:textId="607782F1" w:rsidR="0081753E" w:rsidRDefault="0081753E" w:rsidP="0081753E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63E7385B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869EEF9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5301A038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006C756A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5BE11AA7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65C86CE2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3AA0EA67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22DD8" w:rsidRPr="00DE15E6" w14:paraId="46B67E67" w14:textId="77777777" w:rsidTr="003D54E9">
        <w:tc>
          <w:tcPr>
            <w:tcW w:w="2967" w:type="dxa"/>
          </w:tcPr>
          <w:p w14:paraId="6B45C5DF" w14:textId="6E71AE6D" w:rsidR="003B069F" w:rsidRDefault="00422DD8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630EFDD3" w14:textId="62EAD4D4" w:rsidR="003B069F" w:rsidRPr="00D83DDC" w:rsidRDefault="003B069F" w:rsidP="00D83DDC">
            <w:pPr>
              <w:autoSpaceDE w:val="0"/>
              <w:autoSpaceDN w:val="0"/>
              <w:adjustRightInd w:val="0"/>
              <w:spacing w:after="120"/>
            </w:pPr>
            <w:r w:rsidRPr="00C927AC">
              <w:rPr>
                <w:rFonts w:cs="Arial"/>
                <w:color w:val="000000"/>
              </w:rPr>
              <w:t>Der Referenzauftrag hatte</w:t>
            </w:r>
            <w:r w:rsidR="00C927AC" w:rsidRPr="00C927AC">
              <w:t xml:space="preserve"> die </w:t>
            </w:r>
            <w:r w:rsidR="00C927AC" w:rsidRPr="00C927AC">
              <w:rPr>
                <w:rFonts w:cs="Arial"/>
                <w:color w:val="000000"/>
              </w:rPr>
              <w:t>Unterstützung des Referenzauftraggebers beim Aufbau einer hochverfügbaren (mindestens 99,0 %) Kafka-Plattform</w:t>
            </w:r>
            <w:r w:rsidR="00D83DDC" w:rsidRPr="00C927AC">
              <w:rPr>
                <w:rFonts w:cs="Arial"/>
                <w:color w:val="000000"/>
              </w:rPr>
              <w:t xml:space="preserve"> </w:t>
            </w:r>
            <w:r w:rsidRPr="00C927AC">
              <w:t>zum Gegenstand.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75B2E38C" w14:textId="77777777" w:rsidR="003B069F" w:rsidRDefault="003B069F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3E633EC" w14:textId="3F6FC872" w:rsidR="00422DD8" w:rsidRPr="00C65091" w:rsidRDefault="0046355E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30847361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D2510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422DD8" w:rsidRPr="00C65091">
              <w:rPr>
                <w:rFonts w:cs="Arial"/>
                <w:szCs w:val="20"/>
              </w:rPr>
              <w:t xml:space="preserve"> ja</w:t>
            </w:r>
            <w:r w:rsidR="00422DD8" w:rsidRPr="00C65091">
              <w:rPr>
                <w:rFonts w:cs="Arial"/>
                <w:szCs w:val="20"/>
              </w:rPr>
              <w:tab/>
            </w:r>
            <w:r w:rsidR="00422DD8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4669007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22DD8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22DD8" w:rsidRPr="00C65091">
              <w:rPr>
                <w:rFonts w:cs="Arial"/>
                <w:szCs w:val="20"/>
              </w:rPr>
              <w:t xml:space="preserve"> nein</w:t>
            </w:r>
          </w:p>
          <w:p w14:paraId="18D53748" w14:textId="0D72B6BD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</w:tc>
      </w:tr>
      <w:tr w:rsidR="00D83DDC" w:rsidRPr="00DE15E6" w14:paraId="0AEC2427" w14:textId="77777777" w:rsidTr="003D54E9">
        <w:tc>
          <w:tcPr>
            <w:tcW w:w="2967" w:type="dxa"/>
          </w:tcPr>
          <w:p w14:paraId="2B9A10F9" w14:textId="66C4D50E" w:rsidR="00D83DDC" w:rsidRPr="00D83DDC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50532881" w14:textId="44A93D1B" w:rsidR="00D83DDC" w:rsidRPr="00D83DDC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Cs/>
                <w:color w:val="000000"/>
                <w:szCs w:val="20"/>
              </w:rPr>
            </w:pPr>
            <w:r w:rsidRPr="00D83DDC">
              <w:rPr>
                <w:rFonts w:cs="Arial"/>
                <w:bCs/>
                <w:color w:val="000000"/>
                <w:szCs w:val="20"/>
              </w:rPr>
              <w:t>Die Referenzleistung wurde in den letzten drei Jahren vor Ablauf der Angebotsfrist erbracht.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17753F53" w14:textId="77777777" w:rsidR="00D83DDC" w:rsidRDefault="00D83DDC" w:rsidP="003D54E9">
            <w:pPr>
              <w:autoSpaceDE w:val="0"/>
              <w:autoSpaceDN w:val="0"/>
              <w:adjustRightInd w:val="0"/>
              <w:rPr>
                <w:rFonts w:ascii="Segoe UI Symbol" w:hAnsi="Segoe UI Symbol" w:cs="Segoe UI Symbol"/>
                <w:szCs w:val="20"/>
              </w:rPr>
            </w:pPr>
          </w:p>
          <w:p w14:paraId="2145B98D" w14:textId="170AE163" w:rsidR="00D83DDC" w:rsidRDefault="00D83DDC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83DDC">
              <w:rPr>
                <w:rFonts w:ascii="Segoe UI Symbol" w:hAnsi="Segoe UI Symbol" w:cs="Segoe UI Symbol"/>
                <w:szCs w:val="20"/>
              </w:rPr>
              <w:t>☐</w:t>
            </w:r>
            <w:r w:rsidRPr="00D83DDC">
              <w:rPr>
                <w:rFonts w:cs="Arial"/>
                <w:szCs w:val="20"/>
              </w:rPr>
              <w:t xml:space="preserve"> ja</w:t>
            </w:r>
            <w:r w:rsidRPr="00D83DDC">
              <w:rPr>
                <w:rFonts w:cs="Arial"/>
                <w:szCs w:val="20"/>
              </w:rPr>
              <w:tab/>
            </w:r>
            <w:r w:rsidRPr="00D83DDC">
              <w:rPr>
                <w:rFonts w:cs="Arial"/>
                <w:szCs w:val="20"/>
              </w:rPr>
              <w:tab/>
            </w:r>
            <w:r w:rsidRPr="00D83DDC">
              <w:rPr>
                <w:rFonts w:ascii="Segoe UI Symbol" w:hAnsi="Segoe UI Symbol" w:cs="Segoe UI Symbol"/>
                <w:szCs w:val="20"/>
              </w:rPr>
              <w:t>☐</w:t>
            </w:r>
            <w:r w:rsidRPr="00D83DDC">
              <w:rPr>
                <w:rFonts w:cs="Arial"/>
                <w:szCs w:val="20"/>
              </w:rPr>
              <w:t xml:space="preserve"> nein</w:t>
            </w:r>
          </w:p>
        </w:tc>
      </w:tr>
    </w:tbl>
    <w:p w14:paraId="1734365E" w14:textId="0373B63C" w:rsidR="00375103" w:rsidRPr="00DA05D7" w:rsidRDefault="00375103" w:rsidP="00375103">
      <w:pPr>
        <w:spacing w:before="120"/>
        <w:ind w:left="142" w:hanging="142"/>
        <w:rPr>
          <w:i/>
          <w:iCs/>
          <w:sz w:val="18"/>
          <w:szCs w:val="20"/>
        </w:rPr>
      </w:pPr>
      <w:r w:rsidRPr="00DA05D7">
        <w:rPr>
          <w:b/>
          <w:i/>
          <w:iCs/>
          <w:sz w:val="24"/>
          <w:szCs w:val="22"/>
          <w:vertAlign w:val="superscript"/>
        </w:rPr>
        <w:t>*</w:t>
      </w:r>
      <w:r w:rsidRPr="00DA05D7">
        <w:rPr>
          <w:b/>
          <w:i/>
          <w:iCs/>
          <w:sz w:val="22"/>
          <w:szCs w:val="20"/>
          <w:vertAlign w:val="superscript"/>
        </w:rPr>
        <w:t xml:space="preserve"> </w:t>
      </w:r>
      <w:r w:rsidRPr="00DA05D7">
        <w:rPr>
          <w:rFonts w:cs="Arial"/>
          <w:i/>
          <w:iCs/>
          <w:sz w:val="18"/>
          <w:szCs w:val="20"/>
        </w:rPr>
        <w:t>Formblätter sind vom Bieter nach Bedarf selbständig zu duplizieren (</w:t>
      </w:r>
      <w:proofErr w:type="spellStart"/>
      <w:r w:rsidRPr="00DA05D7">
        <w:rPr>
          <w:rFonts w:cs="Arial"/>
          <w:i/>
          <w:iCs/>
          <w:sz w:val="18"/>
          <w:szCs w:val="20"/>
        </w:rPr>
        <w:t>copy</w:t>
      </w:r>
      <w:proofErr w:type="spellEnd"/>
      <w:r w:rsidRPr="00DA05D7">
        <w:rPr>
          <w:rFonts w:cs="Arial"/>
          <w:i/>
          <w:iCs/>
          <w:sz w:val="18"/>
          <w:szCs w:val="20"/>
        </w:rPr>
        <w:t xml:space="preserve">-and-paste). </w:t>
      </w:r>
      <w:r w:rsidRPr="00DA05D7">
        <w:rPr>
          <w:rFonts w:cs="Arial"/>
          <w:b/>
          <w:i/>
          <w:iCs/>
          <w:color w:val="000000"/>
          <w:sz w:val="22"/>
          <w:szCs w:val="22"/>
          <w:u w:val="single"/>
        </w:rPr>
        <w:br w:type="page"/>
      </w:r>
    </w:p>
    <w:p w14:paraId="2E21D1CC" w14:textId="49167FFA" w:rsidR="00D676B3" w:rsidRPr="009F3B6F" w:rsidRDefault="00D676B3" w:rsidP="00D676B3">
      <w:pPr>
        <w:pStyle w:val="Beschriftung"/>
        <w:keepNext/>
        <w:spacing w:after="120"/>
        <w:rPr>
          <w:b/>
          <w:i w:val="0"/>
          <w:iCs w:val="0"/>
          <w:sz w:val="22"/>
          <w:szCs w:val="22"/>
        </w:rPr>
      </w:pP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lastRenderedPageBreak/>
        <w:t xml:space="preserve">Formblatt 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B</w:t>
      </w: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: Referenz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 </w:t>
      </w:r>
      <w:r w:rsidR="003B069F"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Typ II 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(Softwarelieferung)</w:t>
      </w:r>
    </w:p>
    <w:tbl>
      <w:tblPr>
        <w:tblStyle w:val="Tabellenraster"/>
        <w:tblpPr w:leftFromText="141" w:rightFromText="141" w:vertAnchor="text" w:horzAnchor="margin" w:tblpY="84"/>
        <w:tblW w:w="906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D676B3" w:rsidRPr="00DE15E6" w14:paraId="3B4FA3C2" w14:textId="77777777" w:rsidTr="008F0078">
        <w:tc>
          <w:tcPr>
            <w:tcW w:w="2967" w:type="dxa"/>
          </w:tcPr>
          <w:p w14:paraId="627A4E62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091DE630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5B147815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</w:t>
            </w:r>
          </w:p>
        </w:tc>
      </w:tr>
      <w:tr w:rsidR="00D676B3" w:rsidRPr="00DE15E6" w14:paraId="74A095A4" w14:textId="77777777" w:rsidTr="008F0078">
        <w:tc>
          <w:tcPr>
            <w:tcW w:w="2967" w:type="dxa"/>
          </w:tcPr>
          <w:p w14:paraId="794A130E" w14:textId="77777777" w:rsidR="00D676B3" w:rsidRPr="001A4CD6" w:rsidRDefault="00D676B3" w:rsidP="00956B69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29C9E82A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41DC5246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3C4D180E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D676B3" w:rsidRPr="00DE15E6" w14:paraId="62DCA577" w14:textId="77777777" w:rsidTr="008F0078">
        <w:tc>
          <w:tcPr>
            <w:tcW w:w="2967" w:type="dxa"/>
          </w:tcPr>
          <w:p w14:paraId="4F99BC7F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57E14128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778D8062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A831C2D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81753E" w:rsidRPr="00DE15E6" w14:paraId="12056C4A" w14:textId="77777777" w:rsidTr="008F0078">
        <w:tc>
          <w:tcPr>
            <w:tcW w:w="2967" w:type="dxa"/>
          </w:tcPr>
          <w:p w14:paraId="28105324" w14:textId="77777777" w:rsidR="0081753E" w:rsidRPr="00DE15E6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4645F63D" w14:textId="15526732" w:rsidR="0081753E" w:rsidRDefault="0081753E" w:rsidP="0081753E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154D97D9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CC71986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5D2B24A3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B295DD3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5D0154F9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1725AED3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05045389" w14:textId="77777777" w:rsidR="0081753E" w:rsidRPr="00DE15E6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D676B3" w:rsidRPr="00DE15E6" w14:paraId="28DFF0EF" w14:textId="77777777" w:rsidTr="008F0078">
        <w:tc>
          <w:tcPr>
            <w:tcW w:w="2967" w:type="dxa"/>
          </w:tcPr>
          <w:p w14:paraId="5183CAB5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6AB08296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42A2902F" w14:textId="40B84579" w:rsidR="003B069F" w:rsidRPr="005F2FA1" w:rsidRDefault="003B069F">
            <w:pPr>
              <w:autoSpaceDE w:val="0"/>
              <w:autoSpaceDN w:val="0"/>
              <w:adjustRightInd w:val="0"/>
              <w:spacing w:after="120"/>
              <w:pPrChange w:id="3" w:author="Meyer, Hendrik" w:date="2026-10-23T09:22:00Z" w16du:dateUtc="2026-10-23T07:22:00Z">
                <w:pPr>
                  <w:framePr w:hSpace="141" w:wrap="around" w:vAnchor="text" w:hAnchor="margin" w:y="84"/>
                  <w:autoSpaceDE w:val="0"/>
                  <w:autoSpaceDN w:val="0"/>
                  <w:adjustRightInd w:val="0"/>
                </w:pPr>
              </w:pPrChange>
            </w:pPr>
            <w:r>
              <w:rPr>
                <w:rFonts w:cs="Arial"/>
                <w:color w:val="000000"/>
              </w:rPr>
              <w:t xml:space="preserve">Der Referenzauftrag hatte </w:t>
            </w:r>
            <w:r w:rsidR="001220B9">
              <w:rPr>
                <w:rFonts w:cs="Arial"/>
                <w:color w:val="000000"/>
              </w:rPr>
              <w:t xml:space="preserve">die </w:t>
            </w:r>
            <w:r w:rsidR="001220B9">
              <w:t>Belieferung</w:t>
            </w:r>
            <w:r w:rsidR="00C81670" w:rsidRPr="00C81670">
              <w:rPr>
                <w:rFonts w:cs="Arial"/>
                <w:color w:val="000000"/>
              </w:rPr>
              <w:t xml:space="preserve"> </w:t>
            </w:r>
            <w:r w:rsidR="005F2FA1" w:rsidRPr="00C81670">
              <w:rPr>
                <w:rFonts w:cs="Arial"/>
                <w:color w:val="000000"/>
              </w:rPr>
              <w:t xml:space="preserve">des Referenzauftraggebers </w:t>
            </w:r>
            <w:r w:rsidR="005F2FA1">
              <w:rPr>
                <w:rFonts w:cs="Arial"/>
                <w:color w:val="000000"/>
              </w:rPr>
              <w:t>mit</w:t>
            </w:r>
            <w:r w:rsidR="005F2FA1" w:rsidRPr="00D5127D">
              <w:rPr>
                <w:rFonts w:cs="Arial"/>
                <w:color w:val="000000"/>
              </w:rPr>
              <w:t xml:space="preserve"> Enterprise</w:t>
            </w:r>
            <w:r w:rsidR="005F2FA1" w:rsidRPr="00D5127D">
              <w:rPr>
                <w:rFonts w:ascii="Cambria Math" w:hAnsi="Cambria Math" w:cs="Cambria Math"/>
                <w:color w:val="000000"/>
              </w:rPr>
              <w:t>‑</w:t>
            </w:r>
            <w:r w:rsidR="005F2FA1">
              <w:rPr>
                <w:rFonts w:cs="Arial"/>
                <w:color w:val="000000"/>
              </w:rPr>
              <w:t>Funktionen und</w:t>
            </w:r>
            <w:r w:rsidR="005F2FA1" w:rsidRPr="00D5127D">
              <w:t xml:space="preserve"> Konnektoren</w:t>
            </w:r>
            <w:r w:rsidR="005F2FA1">
              <w:t xml:space="preserve"> </w:t>
            </w:r>
            <w:r w:rsidR="00AD77BF">
              <w:t xml:space="preserve">der </w:t>
            </w:r>
            <w:proofErr w:type="spellStart"/>
            <w:r w:rsidR="005F2FA1">
              <w:t>Confluent</w:t>
            </w:r>
            <w:proofErr w:type="spellEnd"/>
            <w:r w:rsidR="005F2FA1">
              <w:t xml:space="preserve"> </w:t>
            </w:r>
            <w:proofErr w:type="spellStart"/>
            <w:r w:rsidR="00AD77BF">
              <w:t>Platform</w:t>
            </w:r>
            <w:proofErr w:type="spellEnd"/>
            <w:r w:rsidR="00AD77BF">
              <w:t xml:space="preserve"> </w:t>
            </w:r>
            <w:r>
              <w:t>zum Gegenstand.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6E437641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A8A5597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294EFC8A" w14:textId="2D1C8796" w:rsidR="00D676B3" w:rsidRPr="00C65091" w:rsidRDefault="0046355E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9897802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676B3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676B3" w:rsidRPr="00C65091">
              <w:rPr>
                <w:rFonts w:cs="Arial"/>
                <w:szCs w:val="20"/>
              </w:rPr>
              <w:t xml:space="preserve"> ja</w:t>
            </w:r>
            <w:r w:rsidR="00D676B3" w:rsidRPr="00C65091">
              <w:rPr>
                <w:rFonts w:cs="Arial"/>
                <w:szCs w:val="20"/>
              </w:rPr>
              <w:tab/>
            </w:r>
            <w:r w:rsidR="00D676B3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81669104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676B3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676B3" w:rsidRPr="00C65091">
              <w:rPr>
                <w:rFonts w:cs="Arial"/>
                <w:szCs w:val="20"/>
              </w:rPr>
              <w:t xml:space="preserve"> nein</w:t>
            </w:r>
          </w:p>
          <w:p w14:paraId="51D30E7F" w14:textId="5B9A738D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</w:tc>
      </w:tr>
      <w:tr w:rsidR="00D83DDC" w:rsidRPr="00DE15E6" w14:paraId="42571453" w14:textId="77777777" w:rsidTr="008F0078">
        <w:tc>
          <w:tcPr>
            <w:tcW w:w="2967" w:type="dxa"/>
          </w:tcPr>
          <w:p w14:paraId="7A1386D0" w14:textId="77777777" w:rsidR="00D83DDC" w:rsidRPr="00D83DDC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2DAF8164" w14:textId="5A27D20C" w:rsidR="00D83DDC" w:rsidRPr="00901FF4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D83DDC">
              <w:rPr>
                <w:rFonts w:cs="Arial"/>
                <w:bCs/>
                <w:color w:val="000000"/>
                <w:szCs w:val="20"/>
              </w:rPr>
              <w:t>Die Referenzleistung wurde in den letzten drei Jahren vor Ablauf der Angebotsfrist erbracht.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447A8975" w14:textId="77777777" w:rsidR="00D83DDC" w:rsidRDefault="00D83DDC" w:rsidP="00D83DDC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  <w:p w14:paraId="24439580" w14:textId="77777777" w:rsidR="00D83DDC" w:rsidRPr="00C65091" w:rsidRDefault="0046355E" w:rsidP="00D83DDC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147540159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83DDC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83DDC" w:rsidRPr="00C65091">
              <w:rPr>
                <w:rFonts w:cs="Arial"/>
                <w:szCs w:val="20"/>
              </w:rPr>
              <w:t xml:space="preserve"> ja</w:t>
            </w:r>
            <w:r w:rsidR="00D83DDC" w:rsidRPr="00C65091">
              <w:rPr>
                <w:rFonts w:cs="Arial"/>
                <w:szCs w:val="20"/>
              </w:rPr>
              <w:tab/>
            </w:r>
            <w:r w:rsidR="00D83DDC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97911787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83DDC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83DDC" w:rsidRPr="00C65091">
              <w:rPr>
                <w:rFonts w:cs="Arial"/>
                <w:szCs w:val="20"/>
              </w:rPr>
              <w:t xml:space="preserve"> nein</w:t>
            </w:r>
          </w:p>
          <w:p w14:paraId="41039AD1" w14:textId="77777777" w:rsidR="00D83DDC" w:rsidRDefault="00D83DDC" w:rsidP="00D83DDC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</w:tbl>
    <w:p w14:paraId="6A97057C" w14:textId="5B9EEAD7" w:rsidR="00375103" w:rsidRPr="00DA05D7" w:rsidRDefault="00375103" w:rsidP="00375103">
      <w:pPr>
        <w:spacing w:before="120"/>
        <w:ind w:left="142" w:hanging="142"/>
        <w:rPr>
          <w:rFonts w:cs="Arial"/>
          <w:i/>
          <w:iCs/>
          <w:sz w:val="18"/>
          <w:szCs w:val="20"/>
        </w:rPr>
      </w:pPr>
      <w:r w:rsidRPr="00DA05D7">
        <w:rPr>
          <w:b/>
          <w:i/>
          <w:iCs/>
          <w:sz w:val="24"/>
          <w:szCs w:val="22"/>
          <w:vertAlign w:val="superscript"/>
        </w:rPr>
        <w:t>*</w:t>
      </w:r>
      <w:r w:rsidRPr="00DA05D7">
        <w:rPr>
          <w:b/>
          <w:i/>
          <w:iCs/>
          <w:sz w:val="22"/>
          <w:szCs w:val="20"/>
          <w:vertAlign w:val="superscript"/>
        </w:rPr>
        <w:t xml:space="preserve"> </w:t>
      </w:r>
      <w:r w:rsidRPr="00DA05D7">
        <w:rPr>
          <w:rFonts w:cs="Arial"/>
          <w:i/>
          <w:iCs/>
          <w:sz w:val="18"/>
          <w:szCs w:val="20"/>
        </w:rPr>
        <w:t>Formblätter sind vom Bieter nach Bedarf selbständig zu duplizieren (</w:t>
      </w:r>
      <w:proofErr w:type="spellStart"/>
      <w:r w:rsidRPr="00DA05D7">
        <w:rPr>
          <w:rFonts w:cs="Arial"/>
          <w:i/>
          <w:iCs/>
          <w:sz w:val="18"/>
          <w:szCs w:val="20"/>
        </w:rPr>
        <w:t>copy</w:t>
      </w:r>
      <w:proofErr w:type="spellEnd"/>
      <w:r w:rsidRPr="00DA05D7">
        <w:rPr>
          <w:rFonts w:cs="Arial"/>
          <w:i/>
          <w:iCs/>
          <w:sz w:val="18"/>
          <w:szCs w:val="20"/>
        </w:rPr>
        <w:t xml:space="preserve">-and-paste). </w:t>
      </w:r>
    </w:p>
    <w:p w14:paraId="7AA411EB" w14:textId="77777777" w:rsidR="00375103" w:rsidRDefault="00375103">
      <w:pPr>
        <w:spacing w:after="160" w:line="259" w:lineRule="auto"/>
        <w:rPr>
          <w:rFonts w:cs="Arial"/>
          <w:sz w:val="18"/>
          <w:szCs w:val="20"/>
        </w:rPr>
      </w:pPr>
      <w:r>
        <w:rPr>
          <w:rFonts w:cs="Arial"/>
          <w:sz w:val="18"/>
          <w:szCs w:val="20"/>
        </w:rPr>
        <w:br w:type="page"/>
      </w:r>
    </w:p>
    <w:p w14:paraId="0039E308" w14:textId="4E69813D" w:rsidR="00D676B3" w:rsidRPr="009F3B6F" w:rsidRDefault="00D676B3" w:rsidP="00D676B3">
      <w:pPr>
        <w:pStyle w:val="Beschriftung"/>
        <w:keepNext/>
        <w:spacing w:after="120"/>
        <w:rPr>
          <w:b/>
          <w:i w:val="0"/>
          <w:iCs w:val="0"/>
          <w:sz w:val="22"/>
          <w:szCs w:val="22"/>
        </w:rPr>
      </w:pP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lastRenderedPageBreak/>
        <w:t xml:space="preserve">Formblatt 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C</w:t>
      </w: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: </w:t>
      </w:r>
      <w:r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Referenz</w:t>
      </w:r>
      <w:r w:rsidR="003B069F" w:rsidRPr="003B069F">
        <w:rPr>
          <w:u w:val="single"/>
        </w:rPr>
        <w:t xml:space="preserve"> </w:t>
      </w:r>
      <w:r w:rsidR="003B069F"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Typ II</w:t>
      </w:r>
      <w:r w:rsid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I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 (Betrieb)</w:t>
      </w:r>
    </w:p>
    <w:tbl>
      <w:tblPr>
        <w:tblStyle w:val="Tabellenraster"/>
        <w:tblpPr w:leftFromText="141" w:rightFromText="141" w:vertAnchor="text" w:horzAnchor="margin" w:tblpY="84"/>
        <w:tblW w:w="906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D676B3" w:rsidRPr="00DE15E6" w14:paraId="15ECEE2F" w14:textId="77777777" w:rsidTr="008F0078">
        <w:tc>
          <w:tcPr>
            <w:tcW w:w="2967" w:type="dxa"/>
          </w:tcPr>
          <w:p w14:paraId="47C75A9C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45EBEF0F" w14:textId="77777777" w:rsidR="00D676B3" w:rsidRPr="001A4CD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73EF941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</w:t>
            </w:r>
          </w:p>
        </w:tc>
      </w:tr>
      <w:tr w:rsidR="00D676B3" w:rsidRPr="00DE15E6" w14:paraId="686C1644" w14:textId="77777777" w:rsidTr="008F0078">
        <w:tc>
          <w:tcPr>
            <w:tcW w:w="2967" w:type="dxa"/>
          </w:tcPr>
          <w:p w14:paraId="3D7A4410" w14:textId="77777777" w:rsidR="00D676B3" w:rsidRPr="001A4CD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1691DC20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74B687F2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98A4454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D676B3" w:rsidRPr="00DE15E6" w14:paraId="19ED4ED8" w14:textId="77777777" w:rsidTr="008F0078">
        <w:tc>
          <w:tcPr>
            <w:tcW w:w="2967" w:type="dxa"/>
          </w:tcPr>
          <w:p w14:paraId="159F210C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14C383E2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2BA72342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4600709F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81753E" w:rsidRPr="00DE15E6" w14:paraId="072C0ED4" w14:textId="77777777" w:rsidTr="008F0078">
        <w:tc>
          <w:tcPr>
            <w:tcW w:w="2967" w:type="dxa"/>
          </w:tcPr>
          <w:p w14:paraId="406C290D" w14:textId="77777777" w:rsidR="0081753E" w:rsidRPr="00DE15E6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6D1E1253" w14:textId="106FA99F" w:rsidR="0081753E" w:rsidRDefault="0081753E" w:rsidP="0081753E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26CB00B2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4E66E86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272AFDEC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75C0826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60B1633C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1038CEF0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35B1F5B6" w14:textId="77777777" w:rsidR="0081753E" w:rsidRPr="00DE15E6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81753E" w:rsidRPr="00DE15E6" w14:paraId="1BC1E798" w14:textId="77777777" w:rsidTr="008F0078">
        <w:tc>
          <w:tcPr>
            <w:tcW w:w="2967" w:type="dxa"/>
          </w:tcPr>
          <w:p w14:paraId="582EFA12" w14:textId="77777777" w:rsidR="0081753E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324DA645" w14:textId="77777777" w:rsidR="0081753E" w:rsidRDefault="0081753E" w:rsidP="0081753E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67F07982" w14:textId="0A47F4FA" w:rsidR="0081753E" w:rsidRDefault="0081753E" w:rsidP="0081753E">
            <w:pPr>
              <w:autoSpaceDE w:val="0"/>
              <w:autoSpaceDN w:val="0"/>
              <w:adjustRightInd w:val="0"/>
            </w:pPr>
            <w:r>
              <w:rPr>
                <w:rFonts w:cs="Arial"/>
                <w:color w:val="000000"/>
              </w:rPr>
              <w:t xml:space="preserve">Der Referenzauftrag hatte den </w:t>
            </w:r>
            <w:r w:rsidRPr="00C81670">
              <w:rPr>
                <w:rFonts w:cs="Arial"/>
                <w:color w:val="000000"/>
              </w:rPr>
              <w:t>Betrieb einer hochverfügbaren (mindestens 99,0 %) Kafka-Plattform des Referenzauftraggebers</w:t>
            </w:r>
            <w:r>
              <w:rPr>
                <w:rFonts w:cs="Arial"/>
                <w:color w:val="000000"/>
              </w:rPr>
              <w:t xml:space="preserve"> </w:t>
            </w:r>
            <w:r w:rsidRPr="00C81670">
              <w:t>zum Gegenstand.</w:t>
            </w:r>
          </w:p>
          <w:p w14:paraId="174151BA" w14:textId="77777777" w:rsidR="0081753E" w:rsidRPr="00DE15E6" w:rsidRDefault="0081753E" w:rsidP="0081753E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BF9E49B" w14:textId="77777777" w:rsidR="0081753E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136DB357" w14:textId="77777777" w:rsidR="0081753E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B47C79E" w14:textId="2505345A" w:rsidR="0081753E" w:rsidRPr="005239CC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91677992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Pr="00C65091">
              <w:rPr>
                <w:rFonts w:cs="Arial"/>
                <w:szCs w:val="20"/>
              </w:rPr>
              <w:t xml:space="preserve"> ja</w:t>
            </w:r>
            <w:r w:rsidRPr="00C65091">
              <w:rPr>
                <w:rFonts w:cs="Arial"/>
                <w:szCs w:val="20"/>
              </w:rPr>
              <w:tab/>
            </w:r>
            <w:r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35365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Pr="00C65091">
              <w:rPr>
                <w:rFonts w:cs="Arial"/>
                <w:szCs w:val="20"/>
              </w:rPr>
              <w:t xml:space="preserve"> nein</w:t>
            </w:r>
          </w:p>
        </w:tc>
      </w:tr>
      <w:tr w:rsidR="0081753E" w:rsidRPr="00DE15E6" w14:paraId="08269E95" w14:textId="77777777" w:rsidTr="008F0078">
        <w:tc>
          <w:tcPr>
            <w:tcW w:w="2967" w:type="dxa"/>
          </w:tcPr>
          <w:p w14:paraId="4C9E70E7" w14:textId="77777777" w:rsidR="0081753E" w:rsidRPr="00D83DDC" w:rsidRDefault="0081753E" w:rsidP="0081753E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1EC744FD" w14:textId="755E1F4A" w:rsidR="0081753E" w:rsidRPr="00901FF4" w:rsidRDefault="0081753E" w:rsidP="0081753E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D83DDC">
              <w:rPr>
                <w:rFonts w:cs="Arial"/>
                <w:bCs/>
                <w:color w:val="000000"/>
                <w:szCs w:val="20"/>
              </w:rPr>
              <w:t>Die Referenzleistung wurde in den letzten drei Jahren vor Ablauf der Angebotsfrist erbracht.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0AC002D9" w14:textId="77777777" w:rsidR="0081753E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  <w:p w14:paraId="0E03F311" w14:textId="2CBDDC7A" w:rsidR="0081753E" w:rsidRPr="00C65091" w:rsidRDefault="0081753E" w:rsidP="0081753E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61759264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Pr="00C65091">
              <w:rPr>
                <w:rFonts w:cs="Arial"/>
                <w:szCs w:val="20"/>
              </w:rPr>
              <w:t xml:space="preserve"> ja</w:t>
            </w:r>
            <w:r w:rsidRPr="00C65091">
              <w:rPr>
                <w:rFonts w:cs="Arial"/>
                <w:szCs w:val="20"/>
              </w:rPr>
              <w:tab/>
            </w:r>
            <w:r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89357749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Pr="00C65091">
              <w:rPr>
                <w:rFonts w:cs="Arial"/>
                <w:szCs w:val="20"/>
              </w:rPr>
              <w:t xml:space="preserve"> nein</w:t>
            </w:r>
          </w:p>
          <w:p w14:paraId="5DAE70B4" w14:textId="77777777" w:rsidR="0081753E" w:rsidRDefault="0081753E" w:rsidP="0081753E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377EF620" w14:textId="5AD59458" w:rsidR="00375103" w:rsidRPr="00DA05D7" w:rsidRDefault="00375103" w:rsidP="00375103">
      <w:pPr>
        <w:spacing w:before="120"/>
        <w:ind w:left="142" w:hanging="142"/>
        <w:rPr>
          <w:rFonts w:cs="Arial"/>
          <w:i/>
          <w:iCs/>
          <w:sz w:val="18"/>
          <w:szCs w:val="20"/>
        </w:rPr>
      </w:pPr>
      <w:r w:rsidRPr="00DA05D7">
        <w:rPr>
          <w:b/>
          <w:i/>
          <w:iCs/>
          <w:sz w:val="24"/>
          <w:szCs w:val="22"/>
          <w:vertAlign w:val="superscript"/>
        </w:rPr>
        <w:t>*</w:t>
      </w:r>
      <w:r w:rsidRPr="00DA05D7">
        <w:rPr>
          <w:b/>
          <w:i/>
          <w:iCs/>
          <w:sz w:val="22"/>
          <w:szCs w:val="20"/>
          <w:vertAlign w:val="superscript"/>
        </w:rPr>
        <w:t xml:space="preserve"> </w:t>
      </w:r>
      <w:r w:rsidRPr="00DA05D7">
        <w:rPr>
          <w:rFonts w:cs="Arial"/>
          <w:i/>
          <w:iCs/>
          <w:sz w:val="18"/>
          <w:szCs w:val="20"/>
        </w:rPr>
        <w:t>Formblätter sind vom Bieter nach Bedarf selbständig zu duplizieren (</w:t>
      </w:r>
      <w:proofErr w:type="spellStart"/>
      <w:r w:rsidRPr="00DA05D7">
        <w:rPr>
          <w:rFonts w:cs="Arial"/>
          <w:i/>
          <w:iCs/>
          <w:sz w:val="18"/>
          <w:szCs w:val="20"/>
        </w:rPr>
        <w:t>copy</w:t>
      </w:r>
      <w:proofErr w:type="spellEnd"/>
      <w:r w:rsidRPr="00DA05D7">
        <w:rPr>
          <w:rFonts w:cs="Arial"/>
          <w:i/>
          <w:iCs/>
          <w:sz w:val="18"/>
          <w:szCs w:val="20"/>
        </w:rPr>
        <w:t xml:space="preserve">-and-paste). </w:t>
      </w:r>
    </w:p>
    <w:p w14:paraId="1510384B" w14:textId="3958EB77" w:rsidR="00CD652D" w:rsidRDefault="00CD652D" w:rsidP="00375103">
      <w:pPr>
        <w:spacing w:after="160" w:line="259" w:lineRule="auto"/>
      </w:pPr>
    </w:p>
    <w:sectPr w:rsidR="00CD652D" w:rsidSect="005C7C2A">
      <w:headerReference w:type="default" r:id="rId12"/>
      <w:footerReference w:type="default" r:id="rId13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010B7D3" w14:textId="77777777" w:rsidR="0046355E" w:rsidRDefault="0046355E" w:rsidP="005C7C2A">
      <w:r>
        <w:separator/>
      </w:r>
    </w:p>
  </w:endnote>
  <w:endnote w:type="continuationSeparator" w:id="0">
    <w:p w14:paraId="64099B26" w14:textId="77777777" w:rsidR="0046355E" w:rsidRDefault="0046355E" w:rsidP="005C7C2A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0FACD5CF" w:rsidR="005C7C2A" w:rsidRPr="003F2B75" w:rsidRDefault="0046355E" w:rsidP="003F2B75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9989F61AF33149B5BE11224B1F9B47B6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5B3AD9">
          <w:rPr>
            <w:rFonts w:cs="Arial"/>
            <w:b/>
            <w:szCs w:val="16"/>
          </w:rPr>
          <w:t>26-09394</w:t>
        </w:r>
      </w:sdtContent>
    </w:sdt>
    <w:r w:rsidR="003F2B75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513F195C798A4F36AA49F4E6232E4B97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5B3AD9">
          <w:rPr>
            <w:rFonts w:cs="Arial"/>
            <w:b/>
          </w:rPr>
          <w:t>Aufbau Apache Kafka-Plattform II</w:t>
        </w:r>
      </w:sdtContent>
    </w:sdt>
    <w:r w:rsidR="003F2B75" w:rsidRPr="00A86D34">
      <w:rPr>
        <w:rFonts w:cs="Arial"/>
        <w:b/>
        <w:szCs w:val="16"/>
      </w:rPr>
      <w:tab/>
      <w:t xml:space="preserve">Seite </w:t>
    </w:r>
    <w:r w:rsidR="003F2B75" w:rsidRPr="00A86D34">
      <w:rPr>
        <w:rFonts w:cs="Arial"/>
        <w:b/>
        <w:szCs w:val="16"/>
      </w:rPr>
      <w:fldChar w:fldCharType="begin"/>
    </w:r>
    <w:r w:rsidR="003F2B75" w:rsidRPr="00A86D34">
      <w:rPr>
        <w:rFonts w:cs="Arial"/>
        <w:b/>
        <w:szCs w:val="16"/>
      </w:rPr>
      <w:instrText>PAGE</w:instrText>
    </w:r>
    <w:r w:rsidR="003F2B75" w:rsidRPr="00A86D34">
      <w:rPr>
        <w:rFonts w:cs="Arial"/>
        <w:b/>
        <w:szCs w:val="16"/>
      </w:rPr>
      <w:fldChar w:fldCharType="separate"/>
    </w:r>
    <w:r w:rsidR="00A20DEB">
      <w:rPr>
        <w:rFonts w:cs="Arial"/>
        <w:b/>
        <w:noProof/>
        <w:szCs w:val="16"/>
      </w:rPr>
      <w:t>1</w:t>
    </w:r>
    <w:r w:rsidR="003F2B75" w:rsidRPr="00A86D34">
      <w:rPr>
        <w:rFonts w:cs="Arial"/>
        <w:b/>
        <w:szCs w:val="16"/>
      </w:rPr>
      <w:fldChar w:fldCharType="end"/>
    </w:r>
    <w:r w:rsidR="003F2B75" w:rsidRPr="00A86D34">
      <w:rPr>
        <w:rFonts w:cs="Arial"/>
        <w:b/>
        <w:szCs w:val="16"/>
      </w:rPr>
      <w:t xml:space="preserve"> von </w:t>
    </w:r>
    <w:r w:rsidR="003F2B75" w:rsidRPr="00A86D34">
      <w:rPr>
        <w:rFonts w:cs="Arial"/>
        <w:b/>
        <w:szCs w:val="16"/>
      </w:rPr>
      <w:fldChar w:fldCharType="begin"/>
    </w:r>
    <w:r w:rsidR="003F2B75" w:rsidRPr="00A86D34">
      <w:rPr>
        <w:rFonts w:cs="Arial"/>
        <w:b/>
        <w:szCs w:val="16"/>
      </w:rPr>
      <w:instrText>NUMPAGES</w:instrText>
    </w:r>
    <w:r w:rsidR="003F2B75" w:rsidRPr="00A86D34">
      <w:rPr>
        <w:rFonts w:cs="Arial"/>
        <w:b/>
        <w:szCs w:val="16"/>
      </w:rPr>
      <w:fldChar w:fldCharType="separate"/>
    </w:r>
    <w:r w:rsidR="00A20DEB">
      <w:rPr>
        <w:rFonts w:cs="Arial"/>
        <w:b/>
        <w:noProof/>
        <w:szCs w:val="16"/>
      </w:rPr>
      <w:t>3</w:t>
    </w:r>
    <w:r w:rsidR="003F2B75" w:rsidRPr="00A86D34">
      <w:rPr>
        <w:rFonts w:cs="Arial"/>
        <w:b/>
        <w:szCs w:val="16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DA7F5E1" w14:textId="77777777" w:rsidR="0046355E" w:rsidRDefault="0046355E" w:rsidP="005C7C2A">
      <w:r>
        <w:separator/>
      </w:r>
    </w:p>
  </w:footnote>
  <w:footnote w:type="continuationSeparator" w:id="0">
    <w:p w14:paraId="6218B136" w14:textId="77777777" w:rsidR="0046355E" w:rsidRDefault="0046355E" w:rsidP="005C7C2A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31B84624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</w:t>
    </w:r>
    <w:r w:rsidR="001D6E6B">
      <w:rPr>
        <w:rFonts w:cs="Arial"/>
        <w:b/>
        <w:noProof/>
      </w:rPr>
      <w:t>1</w:t>
    </w:r>
  </w:p>
  <w:p w14:paraId="588D3361" w14:textId="58E6097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E1E0A">
      <w:rPr>
        <w:rFonts w:cs="Arial"/>
        <w:b/>
      </w:rPr>
      <w:t>Eigenerklärung zur Eignung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9264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Bild 31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4F772F"/>
    <w:multiLevelType w:val="hybridMultilevel"/>
    <w:tmpl w:val="2B8E73B6"/>
    <w:lvl w:ilvl="0" w:tplc="04070001">
      <w:start w:val="1"/>
      <w:numFmt w:val="bullet"/>
      <w:lvlText w:val=""/>
      <w:lvlJc w:val="left"/>
      <w:pPr>
        <w:ind w:left="-2496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-1776" w:hanging="360"/>
      </w:pPr>
      <w:rPr>
        <w:rFonts w:ascii="Courier New" w:hAnsi="Courier New" w:cs="Courier New" w:hint="default"/>
      </w:rPr>
    </w:lvl>
    <w:lvl w:ilvl="2" w:tplc="04070005">
      <w:start w:val="1"/>
      <w:numFmt w:val="bullet"/>
      <w:lvlText w:val=""/>
      <w:lvlJc w:val="left"/>
      <w:pPr>
        <w:ind w:left="-1056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-336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8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110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182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254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3264" w:hanging="360"/>
      </w:pPr>
      <w:rPr>
        <w:rFonts w:ascii="Wingdings" w:hAnsi="Wingdings" w:hint="default"/>
      </w:rPr>
    </w:lvl>
  </w:abstractNum>
  <w:abstractNum w:abstractNumId="1" w15:restartNumberingAfterBreak="0">
    <w:nsid w:val="112447C4"/>
    <w:multiLevelType w:val="hybridMultilevel"/>
    <w:tmpl w:val="BB4CDF60"/>
    <w:lvl w:ilvl="0" w:tplc="04070001">
      <w:start w:val="1"/>
      <w:numFmt w:val="bullet"/>
      <w:lvlText w:val=""/>
      <w:lvlJc w:val="left"/>
      <w:pPr>
        <w:ind w:left="502" w:hanging="360"/>
      </w:pPr>
      <w:rPr>
        <w:rFonts w:ascii="Symbol" w:hAnsi="Symbol" w:hint="default"/>
        <w:b/>
        <w:bCs/>
      </w:rPr>
    </w:lvl>
    <w:lvl w:ilvl="1" w:tplc="FFFFFFFF">
      <w:start w:val="1"/>
      <w:numFmt w:val="bullet"/>
      <w:lvlText w:val="o"/>
      <w:lvlJc w:val="left"/>
      <w:pPr>
        <w:ind w:left="1222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1942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662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382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102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822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542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262" w:hanging="360"/>
      </w:pPr>
      <w:rPr>
        <w:rFonts w:ascii="Wingdings" w:hAnsi="Wingdings" w:hint="default"/>
      </w:rPr>
    </w:lvl>
  </w:abstractNum>
  <w:abstractNum w:abstractNumId="2" w15:restartNumberingAfterBreak="0">
    <w:nsid w:val="174606E6"/>
    <w:multiLevelType w:val="multilevel"/>
    <w:tmpl w:val="7A4C22A4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3" w15:restartNumberingAfterBreak="0">
    <w:nsid w:val="1A2E1352"/>
    <w:multiLevelType w:val="hybridMultilevel"/>
    <w:tmpl w:val="B2AAC1CE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1B136A1D"/>
    <w:multiLevelType w:val="hybridMultilevel"/>
    <w:tmpl w:val="396AE0C2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5" w15:restartNumberingAfterBreak="0">
    <w:nsid w:val="26AC426C"/>
    <w:multiLevelType w:val="hybridMultilevel"/>
    <w:tmpl w:val="C59EF528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6B770C3"/>
    <w:multiLevelType w:val="hybridMultilevel"/>
    <w:tmpl w:val="5C6C1016"/>
    <w:lvl w:ilvl="0" w:tplc="B8F4EF90">
      <w:start w:val="1"/>
      <w:numFmt w:val="bullet"/>
      <w:pStyle w:val="Listemark1"/>
      <w:lvlText w:val="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C574F9D"/>
    <w:multiLevelType w:val="hybridMultilevel"/>
    <w:tmpl w:val="DA045F4A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2F6749FF"/>
    <w:multiLevelType w:val="hybridMultilevel"/>
    <w:tmpl w:val="FD96117C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1" w15:restartNumberingAfterBreak="0">
    <w:nsid w:val="30A27433"/>
    <w:multiLevelType w:val="hybridMultilevel"/>
    <w:tmpl w:val="4CF6FB54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2" w15:restartNumberingAfterBreak="0">
    <w:nsid w:val="35220EF4"/>
    <w:multiLevelType w:val="multilevel"/>
    <w:tmpl w:val="95DC9A5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3" w15:restartNumberingAfterBreak="0">
    <w:nsid w:val="4B413CA8"/>
    <w:multiLevelType w:val="hybridMultilevel"/>
    <w:tmpl w:val="38EE49CA"/>
    <w:lvl w:ilvl="0" w:tplc="0407000F">
      <w:start w:val="1"/>
      <w:numFmt w:val="bullet"/>
      <w:pStyle w:val="Listemark3"/>
      <w:lvlText w:val=""/>
      <w:lvlJc w:val="left"/>
      <w:pPr>
        <w:tabs>
          <w:tab w:val="num" w:pos="1701"/>
        </w:tabs>
        <w:ind w:left="1701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B4C70D0"/>
    <w:multiLevelType w:val="hybridMultilevel"/>
    <w:tmpl w:val="0708FA4E"/>
    <w:lvl w:ilvl="0" w:tplc="244826AC">
      <w:numFmt w:val="bullet"/>
      <w:lvlText w:val="-"/>
      <w:lvlJc w:val="left"/>
      <w:pPr>
        <w:ind w:left="360" w:hanging="360"/>
      </w:pPr>
      <w:rPr>
        <w:rFonts w:ascii="Arial" w:eastAsia="Times New Roman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5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77444AF"/>
    <w:multiLevelType w:val="hybridMultilevel"/>
    <w:tmpl w:val="3AB8F546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18" w15:restartNumberingAfterBreak="0">
    <w:nsid w:val="625E7F5E"/>
    <w:multiLevelType w:val="hybridMultilevel"/>
    <w:tmpl w:val="CA827BA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70FB25B5"/>
    <w:multiLevelType w:val="hybridMultilevel"/>
    <w:tmpl w:val="A1920DD6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72FC7EF9"/>
    <w:multiLevelType w:val="hybridMultilevel"/>
    <w:tmpl w:val="99FA9A9E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21" w15:restartNumberingAfterBreak="0">
    <w:nsid w:val="75CC7290"/>
    <w:multiLevelType w:val="hybridMultilevel"/>
    <w:tmpl w:val="9D9C170C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22" w15:restartNumberingAfterBreak="0">
    <w:nsid w:val="7C0B7CF9"/>
    <w:multiLevelType w:val="hybridMultilevel"/>
    <w:tmpl w:val="4036E7E0"/>
    <w:lvl w:ilvl="0" w:tplc="04070001">
      <w:start w:val="1"/>
      <w:numFmt w:val="bullet"/>
      <w:lvlText w:val=""/>
      <w:lvlJc w:val="left"/>
      <w:pPr>
        <w:ind w:left="1288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008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728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448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68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88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608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328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048" w:hanging="360"/>
      </w:pPr>
      <w:rPr>
        <w:rFonts w:ascii="Wingdings" w:hAnsi="Wingdings" w:hint="default"/>
      </w:rPr>
    </w:lvl>
  </w:abstractNum>
  <w:num w:numId="1" w16cid:durableId="1379206083">
    <w:abstractNumId w:val="15"/>
  </w:num>
  <w:num w:numId="2" w16cid:durableId="1612712028">
    <w:abstractNumId w:val="7"/>
  </w:num>
  <w:num w:numId="3" w16cid:durableId="1022362039">
    <w:abstractNumId w:val="16"/>
  </w:num>
  <w:num w:numId="4" w16cid:durableId="1265915564">
    <w:abstractNumId w:val="2"/>
  </w:num>
  <w:num w:numId="5" w16cid:durableId="1090275897">
    <w:abstractNumId w:val="9"/>
  </w:num>
  <w:num w:numId="6" w16cid:durableId="41949811">
    <w:abstractNumId w:val="6"/>
  </w:num>
  <w:num w:numId="7" w16cid:durableId="1801070147">
    <w:abstractNumId w:val="19"/>
  </w:num>
  <w:num w:numId="8" w16cid:durableId="568884325">
    <w:abstractNumId w:val="0"/>
  </w:num>
  <w:num w:numId="9" w16cid:durableId="736628572">
    <w:abstractNumId w:val="13"/>
  </w:num>
  <w:num w:numId="10" w16cid:durableId="593517613">
    <w:abstractNumId w:val="18"/>
  </w:num>
  <w:num w:numId="11" w16cid:durableId="2120834949">
    <w:abstractNumId w:val="1"/>
  </w:num>
  <w:num w:numId="12" w16cid:durableId="638148068">
    <w:abstractNumId w:val="11"/>
  </w:num>
  <w:num w:numId="13" w16cid:durableId="1778405372">
    <w:abstractNumId w:val="7"/>
  </w:num>
  <w:num w:numId="14" w16cid:durableId="1061178018">
    <w:abstractNumId w:val="7"/>
  </w:num>
  <w:num w:numId="15" w16cid:durableId="698160375">
    <w:abstractNumId w:val="7"/>
  </w:num>
  <w:num w:numId="16" w16cid:durableId="400102206">
    <w:abstractNumId w:val="7"/>
  </w:num>
  <w:num w:numId="17" w16cid:durableId="21907211">
    <w:abstractNumId w:val="10"/>
  </w:num>
  <w:num w:numId="18" w16cid:durableId="1889537245">
    <w:abstractNumId w:val="5"/>
  </w:num>
  <w:num w:numId="19" w16cid:durableId="1052119418">
    <w:abstractNumId w:val="8"/>
  </w:num>
  <w:num w:numId="20" w16cid:durableId="652031680">
    <w:abstractNumId w:val="3"/>
  </w:num>
  <w:num w:numId="21" w16cid:durableId="161237161">
    <w:abstractNumId w:val="12"/>
  </w:num>
  <w:num w:numId="22" w16cid:durableId="1114059625">
    <w:abstractNumId w:val="14"/>
  </w:num>
  <w:num w:numId="23" w16cid:durableId="467015460">
    <w:abstractNumId w:val="2"/>
  </w:num>
  <w:num w:numId="24" w16cid:durableId="1302736654">
    <w:abstractNumId w:val="2"/>
  </w:num>
  <w:num w:numId="25" w16cid:durableId="1501967255">
    <w:abstractNumId w:val="21"/>
  </w:num>
  <w:num w:numId="26" w16cid:durableId="286355897">
    <w:abstractNumId w:val="4"/>
  </w:num>
  <w:num w:numId="27" w16cid:durableId="877746004">
    <w:abstractNumId w:val="20"/>
  </w:num>
  <w:num w:numId="28" w16cid:durableId="573054742">
    <w:abstractNumId w:val="17"/>
  </w:num>
  <w:num w:numId="29" w16cid:durableId="1788549167">
    <w:abstractNumId w:val="22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Meyer, Hendrik">
    <w15:presenceInfo w15:providerId="AD" w15:userId="S::Hendrik.Meyer@tk.de::04ee18e3-f4ce-45fa-80d9-4aad0ddedf05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01C79"/>
    <w:rsid w:val="00014FA3"/>
    <w:rsid w:val="00033D08"/>
    <w:rsid w:val="00067C87"/>
    <w:rsid w:val="0007460E"/>
    <w:rsid w:val="000834E4"/>
    <w:rsid w:val="00092814"/>
    <w:rsid w:val="00092BA8"/>
    <w:rsid w:val="000D1416"/>
    <w:rsid w:val="001145C7"/>
    <w:rsid w:val="001220B9"/>
    <w:rsid w:val="001308BD"/>
    <w:rsid w:val="00187835"/>
    <w:rsid w:val="001935FB"/>
    <w:rsid w:val="001A1E4A"/>
    <w:rsid w:val="001B239A"/>
    <w:rsid w:val="001B673E"/>
    <w:rsid w:val="001C1AF4"/>
    <w:rsid w:val="001D6E6B"/>
    <w:rsid w:val="001E4165"/>
    <w:rsid w:val="00203876"/>
    <w:rsid w:val="0020546E"/>
    <w:rsid w:val="0022432B"/>
    <w:rsid w:val="00256196"/>
    <w:rsid w:val="002602F5"/>
    <w:rsid w:val="002838F1"/>
    <w:rsid w:val="00287339"/>
    <w:rsid w:val="00296549"/>
    <w:rsid w:val="002B385D"/>
    <w:rsid w:val="002D015E"/>
    <w:rsid w:val="002D1678"/>
    <w:rsid w:val="002D3504"/>
    <w:rsid w:val="002D4DB6"/>
    <w:rsid w:val="002E1E0A"/>
    <w:rsid w:val="002F3834"/>
    <w:rsid w:val="002F623B"/>
    <w:rsid w:val="003162F3"/>
    <w:rsid w:val="003308CB"/>
    <w:rsid w:val="0036610F"/>
    <w:rsid w:val="00375103"/>
    <w:rsid w:val="00377C3C"/>
    <w:rsid w:val="0039032B"/>
    <w:rsid w:val="003923E8"/>
    <w:rsid w:val="00392567"/>
    <w:rsid w:val="003B069F"/>
    <w:rsid w:val="003E1D7F"/>
    <w:rsid w:val="003E41A8"/>
    <w:rsid w:val="003E6F9F"/>
    <w:rsid w:val="003F2B75"/>
    <w:rsid w:val="00412DBD"/>
    <w:rsid w:val="00413BD2"/>
    <w:rsid w:val="00414090"/>
    <w:rsid w:val="00422DD8"/>
    <w:rsid w:val="004277A8"/>
    <w:rsid w:val="00435273"/>
    <w:rsid w:val="00443E0B"/>
    <w:rsid w:val="0046355E"/>
    <w:rsid w:val="004701D1"/>
    <w:rsid w:val="00471D52"/>
    <w:rsid w:val="004727AB"/>
    <w:rsid w:val="00474448"/>
    <w:rsid w:val="00480B9E"/>
    <w:rsid w:val="00482FD9"/>
    <w:rsid w:val="0049400C"/>
    <w:rsid w:val="00495AB1"/>
    <w:rsid w:val="004C2247"/>
    <w:rsid w:val="004C3E1D"/>
    <w:rsid w:val="004C5DE2"/>
    <w:rsid w:val="004F00E5"/>
    <w:rsid w:val="00505601"/>
    <w:rsid w:val="00510617"/>
    <w:rsid w:val="00517F3E"/>
    <w:rsid w:val="005239CC"/>
    <w:rsid w:val="00524D83"/>
    <w:rsid w:val="00563DB4"/>
    <w:rsid w:val="005758D3"/>
    <w:rsid w:val="005A11C1"/>
    <w:rsid w:val="005A2CD2"/>
    <w:rsid w:val="005A641D"/>
    <w:rsid w:val="005B390A"/>
    <w:rsid w:val="005B3AD9"/>
    <w:rsid w:val="005C7C2A"/>
    <w:rsid w:val="005D7A3A"/>
    <w:rsid w:val="005F2FA1"/>
    <w:rsid w:val="00600317"/>
    <w:rsid w:val="0060575C"/>
    <w:rsid w:val="00616145"/>
    <w:rsid w:val="00616CC1"/>
    <w:rsid w:val="006422A7"/>
    <w:rsid w:val="00665D35"/>
    <w:rsid w:val="006A54D8"/>
    <w:rsid w:val="006A75F9"/>
    <w:rsid w:val="006C447E"/>
    <w:rsid w:val="006D3294"/>
    <w:rsid w:val="006D7EB7"/>
    <w:rsid w:val="006E4E3D"/>
    <w:rsid w:val="006F1700"/>
    <w:rsid w:val="006F2744"/>
    <w:rsid w:val="006F678E"/>
    <w:rsid w:val="006F7B1D"/>
    <w:rsid w:val="0071735A"/>
    <w:rsid w:val="0078407C"/>
    <w:rsid w:val="0079215E"/>
    <w:rsid w:val="0079652B"/>
    <w:rsid w:val="007A4A11"/>
    <w:rsid w:val="007D0E30"/>
    <w:rsid w:val="007E0127"/>
    <w:rsid w:val="007E5E08"/>
    <w:rsid w:val="0081753E"/>
    <w:rsid w:val="00825C53"/>
    <w:rsid w:val="00833D9C"/>
    <w:rsid w:val="0084018E"/>
    <w:rsid w:val="0085463F"/>
    <w:rsid w:val="00864987"/>
    <w:rsid w:val="00877F68"/>
    <w:rsid w:val="00882A28"/>
    <w:rsid w:val="00892A73"/>
    <w:rsid w:val="008A05A9"/>
    <w:rsid w:val="008D2510"/>
    <w:rsid w:val="008D4C94"/>
    <w:rsid w:val="008D7CA3"/>
    <w:rsid w:val="008E2196"/>
    <w:rsid w:val="008E30E6"/>
    <w:rsid w:val="008F4F4E"/>
    <w:rsid w:val="009418C7"/>
    <w:rsid w:val="00956B69"/>
    <w:rsid w:val="00976B4F"/>
    <w:rsid w:val="00992103"/>
    <w:rsid w:val="009C4467"/>
    <w:rsid w:val="009D1685"/>
    <w:rsid w:val="009D67D3"/>
    <w:rsid w:val="009E0A16"/>
    <w:rsid w:val="009E2C0C"/>
    <w:rsid w:val="009F1DAE"/>
    <w:rsid w:val="009F3B6F"/>
    <w:rsid w:val="00A07468"/>
    <w:rsid w:val="00A20DEB"/>
    <w:rsid w:val="00A21436"/>
    <w:rsid w:val="00A2232D"/>
    <w:rsid w:val="00A2619C"/>
    <w:rsid w:val="00A444B4"/>
    <w:rsid w:val="00A672A1"/>
    <w:rsid w:val="00A7774F"/>
    <w:rsid w:val="00AA2B99"/>
    <w:rsid w:val="00AA3FF4"/>
    <w:rsid w:val="00AB53B8"/>
    <w:rsid w:val="00AC2599"/>
    <w:rsid w:val="00AD77BF"/>
    <w:rsid w:val="00AE263F"/>
    <w:rsid w:val="00AE34C8"/>
    <w:rsid w:val="00AF0B88"/>
    <w:rsid w:val="00B030A3"/>
    <w:rsid w:val="00B212FF"/>
    <w:rsid w:val="00B279FA"/>
    <w:rsid w:val="00B32B05"/>
    <w:rsid w:val="00B709F6"/>
    <w:rsid w:val="00B83C61"/>
    <w:rsid w:val="00B95724"/>
    <w:rsid w:val="00B96659"/>
    <w:rsid w:val="00BA16CD"/>
    <w:rsid w:val="00BA2B60"/>
    <w:rsid w:val="00BA79AF"/>
    <w:rsid w:val="00BB5CE7"/>
    <w:rsid w:val="00BB7138"/>
    <w:rsid w:val="00BC43E5"/>
    <w:rsid w:val="00C034DF"/>
    <w:rsid w:val="00C21976"/>
    <w:rsid w:val="00C24A5F"/>
    <w:rsid w:val="00C3122D"/>
    <w:rsid w:val="00C44F2F"/>
    <w:rsid w:val="00C81670"/>
    <w:rsid w:val="00C86232"/>
    <w:rsid w:val="00C91C60"/>
    <w:rsid w:val="00C927AC"/>
    <w:rsid w:val="00C92D94"/>
    <w:rsid w:val="00C963E8"/>
    <w:rsid w:val="00CA7357"/>
    <w:rsid w:val="00CA784B"/>
    <w:rsid w:val="00CB565E"/>
    <w:rsid w:val="00CD01F3"/>
    <w:rsid w:val="00CD652D"/>
    <w:rsid w:val="00CF378F"/>
    <w:rsid w:val="00CF5FC7"/>
    <w:rsid w:val="00D030E4"/>
    <w:rsid w:val="00D32EFD"/>
    <w:rsid w:val="00D40A0F"/>
    <w:rsid w:val="00D5127D"/>
    <w:rsid w:val="00D54819"/>
    <w:rsid w:val="00D54DD9"/>
    <w:rsid w:val="00D676B3"/>
    <w:rsid w:val="00D7631A"/>
    <w:rsid w:val="00D83DDC"/>
    <w:rsid w:val="00D91C17"/>
    <w:rsid w:val="00DA05D7"/>
    <w:rsid w:val="00DA26BD"/>
    <w:rsid w:val="00DB2F48"/>
    <w:rsid w:val="00DE32B4"/>
    <w:rsid w:val="00DE49BB"/>
    <w:rsid w:val="00E00584"/>
    <w:rsid w:val="00E23A9C"/>
    <w:rsid w:val="00E52734"/>
    <w:rsid w:val="00E56F76"/>
    <w:rsid w:val="00E63B02"/>
    <w:rsid w:val="00E75125"/>
    <w:rsid w:val="00E758BB"/>
    <w:rsid w:val="00E830B8"/>
    <w:rsid w:val="00EE0ADF"/>
    <w:rsid w:val="00EE7B26"/>
    <w:rsid w:val="00EF16A5"/>
    <w:rsid w:val="00EF32C3"/>
    <w:rsid w:val="00EF52D6"/>
    <w:rsid w:val="00F00AB1"/>
    <w:rsid w:val="00F01520"/>
    <w:rsid w:val="00F1213A"/>
    <w:rsid w:val="00F1359D"/>
    <w:rsid w:val="00F147EF"/>
    <w:rsid w:val="00F23430"/>
    <w:rsid w:val="00F26C0F"/>
    <w:rsid w:val="00F315D8"/>
    <w:rsid w:val="00F42A92"/>
    <w:rsid w:val="00F47C8C"/>
    <w:rsid w:val="00F617F3"/>
    <w:rsid w:val="00F7226B"/>
    <w:rsid w:val="00F93248"/>
    <w:rsid w:val="00F93927"/>
    <w:rsid w:val="00F950D6"/>
    <w:rsid w:val="00FA5A80"/>
    <w:rsid w:val="00FB0BAA"/>
    <w:rsid w:val="00FB61C9"/>
    <w:rsid w:val="00FC14AE"/>
    <w:rsid w:val="00FC20D2"/>
    <w:rsid w:val="00FD067E"/>
    <w:rsid w:val="00FE72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2245705C-B66F-4C71-85C7-2224C239B7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D83DDC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20546E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20546E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uiPriority w:val="59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customStyle="1" w:styleId="Headline">
    <w:name w:val="Headline"/>
    <w:autoRedefine/>
    <w:qFormat/>
    <w:rsid w:val="002E1E0A"/>
    <w:pPr>
      <w:autoSpaceDE w:val="0"/>
      <w:autoSpaceDN w:val="0"/>
      <w:adjustRightInd w:val="0"/>
      <w:spacing w:after="0" w:line="240" w:lineRule="auto"/>
    </w:pPr>
    <w:rPr>
      <w:rFonts w:ascii="AvantGarde halb fett" w:eastAsia="Times New Roman" w:hAnsi="AvantGarde halb fett" w:cs="Times New Roman"/>
      <w:sz w:val="28"/>
      <w:szCs w:val="18"/>
      <w:lang w:eastAsia="de-DE"/>
    </w:rPr>
  </w:style>
  <w:style w:type="paragraph" w:customStyle="1" w:styleId="Listemark1">
    <w:name w:val="Liste mark 1"/>
    <w:rsid w:val="002E1E0A"/>
    <w:pPr>
      <w:numPr>
        <w:numId w:val="6"/>
      </w:numPr>
      <w:autoSpaceDE w:val="0"/>
      <w:autoSpaceDN w:val="0"/>
      <w:adjustRightInd w:val="0"/>
      <w:spacing w:before="100" w:beforeAutospacing="1" w:after="100" w:afterAutospacing="1" w:line="240" w:lineRule="auto"/>
    </w:pPr>
    <w:rPr>
      <w:rFonts w:ascii="Arial" w:eastAsia="Times New Roman" w:hAnsi="Arial" w:cs="Times New Roman"/>
      <w:color w:val="000000"/>
      <w:lang w:eastAsia="de-DE"/>
    </w:rPr>
  </w:style>
  <w:style w:type="paragraph" w:styleId="NurText">
    <w:name w:val="Plain Text"/>
    <w:basedOn w:val="Standard"/>
    <w:link w:val="NurTextZchn"/>
    <w:uiPriority w:val="99"/>
    <w:semiHidden/>
    <w:unhideWhenUsed/>
    <w:rsid w:val="002E1E0A"/>
    <w:rPr>
      <w:rFonts w:eastAsiaTheme="minorHAnsi" w:cs="Arial"/>
      <w:color w:val="0D0D0D" w:themeColor="text1" w:themeTint="F2"/>
      <w:szCs w:val="20"/>
      <w:lang w:eastAsia="en-US"/>
    </w:rPr>
  </w:style>
  <w:style w:type="character" w:customStyle="1" w:styleId="NurTextZchn">
    <w:name w:val="Nur Text Zchn"/>
    <w:basedOn w:val="Absatz-Standardschriftart"/>
    <w:link w:val="NurText"/>
    <w:uiPriority w:val="99"/>
    <w:semiHidden/>
    <w:rsid w:val="002E1E0A"/>
    <w:rPr>
      <w:rFonts w:ascii="Arial" w:hAnsi="Arial" w:cs="Arial"/>
      <w:color w:val="0D0D0D" w:themeColor="text1" w:themeTint="F2"/>
      <w:sz w:val="20"/>
      <w:szCs w:val="20"/>
    </w:rPr>
  </w:style>
  <w:style w:type="paragraph" w:customStyle="1" w:styleId="Listemark3">
    <w:name w:val="Liste mark 3"/>
    <w:basedOn w:val="Listemark1"/>
    <w:rsid w:val="00495AB1"/>
    <w:pPr>
      <w:numPr>
        <w:numId w:val="9"/>
      </w:numPr>
    </w:p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1D6E6B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1D6E6B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customStyle="1" w:styleId="n">
    <w:name w:val="n"/>
    <w:basedOn w:val="Absatz-Standardschriftart"/>
    <w:rsid w:val="007A4A11"/>
  </w:style>
  <w:style w:type="paragraph" w:styleId="Beschriftung">
    <w:name w:val="caption"/>
    <w:basedOn w:val="Standard"/>
    <w:next w:val="Standard"/>
    <w:uiPriority w:val="35"/>
    <w:unhideWhenUsed/>
    <w:qFormat/>
    <w:rsid w:val="0020546E"/>
    <w:pPr>
      <w:spacing w:after="200"/>
    </w:pPr>
    <w:rPr>
      <w:i/>
      <w:iCs/>
      <w:color w:val="44546A" w:themeColor="text2"/>
      <w:sz w:val="18"/>
      <w:szCs w:val="18"/>
    </w:rPr>
  </w:style>
  <w:style w:type="character" w:styleId="Fett">
    <w:name w:val="Strong"/>
    <w:basedOn w:val="Absatz-Standardschriftart"/>
    <w:uiPriority w:val="22"/>
    <w:qFormat/>
    <w:rsid w:val="005D7A3A"/>
    <w:rPr>
      <w:b/>
      <w:bCs/>
    </w:rPr>
  </w:style>
  <w:style w:type="character" w:customStyle="1" w:styleId="cf01">
    <w:name w:val="cf01"/>
    <w:basedOn w:val="Absatz-Standardschriftart"/>
    <w:rsid w:val="008E30E6"/>
    <w:rPr>
      <w:rFonts w:ascii="Segoe UI" w:hAnsi="Segoe UI" w:cs="Segoe UI" w:hint="default"/>
      <w:i/>
      <w:iCs/>
      <w:sz w:val="18"/>
      <w:szCs w:val="18"/>
    </w:rPr>
  </w:style>
  <w:style w:type="paragraph" w:styleId="berarbeitung">
    <w:name w:val="Revision"/>
    <w:hidden/>
    <w:uiPriority w:val="99"/>
    <w:semiHidden/>
    <w:rsid w:val="008E30E6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66398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5365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4082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5003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microsoft.com/office/2011/relationships/people" Target="people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ntTable" Target="fontTable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989F61AF33149B5BE11224B1F9B47B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439435-1849-4F8F-B5E4-2D647123C687}"/>
      </w:docPartPr>
      <w:docPartBody>
        <w:p w:rsidR="0027753E" w:rsidRDefault="003F5B31" w:rsidP="003F5B31">
          <w:pPr>
            <w:pStyle w:val="9989F61AF33149B5BE11224B1F9B47B6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513F195C798A4F36AA49F4E6232E4B9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8C5F8BA-FED4-4286-B8B5-2917B97C7F62}"/>
      </w:docPartPr>
      <w:docPartBody>
        <w:p w:rsidR="0027753E" w:rsidRDefault="003F5B31" w:rsidP="003F5B31">
          <w:pPr>
            <w:pStyle w:val="513F195C798A4F36AA49F4E6232E4B97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F5B31"/>
    <w:rsid w:val="00033D08"/>
    <w:rsid w:val="0007460E"/>
    <w:rsid w:val="00092BA8"/>
    <w:rsid w:val="000D1416"/>
    <w:rsid w:val="00115934"/>
    <w:rsid w:val="001935FB"/>
    <w:rsid w:val="001B582C"/>
    <w:rsid w:val="0027753E"/>
    <w:rsid w:val="00287339"/>
    <w:rsid w:val="002D1678"/>
    <w:rsid w:val="003308CB"/>
    <w:rsid w:val="0039032B"/>
    <w:rsid w:val="00392567"/>
    <w:rsid w:val="003E6F9F"/>
    <w:rsid w:val="003F5B31"/>
    <w:rsid w:val="00414090"/>
    <w:rsid w:val="004277A8"/>
    <w:rsid w:val="00435273"/>
    <w:rsid w:val="00474448"/>
    <w:rsid w:val="00510617"/>
    <w:rsid w:val="0056506F"/>
    <w:rsid w:val="005931DC"/>
    <w:rsid w:val="005C55AB"/>
    <w:rsid w:val="005E446F"/>
    <w:rsid w:val="006D3294"/>
    <w:rsid w:val="007461C0"/>
    <w:rsid w:val="007743C1"/>
    <w:rsid w:val="00852447"/>
    <w:rsid w:val="0085463F"/>
    <w:rsid w:val="00877F68"/>
    <w:rsid w:val="008C52E4"/>
    <w:rsid w:val="008F4F4E"/>
    <w:rsid w:val="009019A3"/>
    <w:rsid w:val="009C4D0F"/>
    <w:rsid w:val="009E0A16"/>
    <w:rsid w:val="00A2619C"/>
    <w:rsid w:val="00A37875"/>
    <w:rsid w:val="00A8693A"/>
    <w:rsid w:val="00AB53B8"/>
    <w:rsid w:val="00B87758"/>
    <w:rsid w:val="00BA2B60"/>
    <w:rsid w:val="00BB5CE7"/>
    <w:rsid w:val="00BB7138"/>
    <w:rsid w:val="00C72D69"/>
    <w:rsid w:val="00CB565E"/>
    <w:rsid w:val="00CD01F3"/>
    <w:rsid w:val="00DE1A93"/>
    <w:rsid w:val="00EB207A"/>
    <w:rsid w:val="00F00AB1"/>
    <w:rsid w:val="00F130D9"/>
    <w:rsid w:val="00FC1AA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3F5B31"/>
    <w:rPr>
      <w:color w:val="808080"/>
    </w:rPr>
  </w:style>
  <w:style w:type="paragraph" w:customStyle="1" w:styleId="9989F61AF33149B5BE11224B1F9B47B6">
    <w:name w:val="9989F61AF33149B5BE11224B1F9B47B6"/>
    <w:rsid w:val="003F5B31"/>
  </w:style>
  <w:style w:type="paragraph" w:customStyle="1" w:styleId="513F195C798A4F36AA49F4E6232E4B97">
    <w:name w:val="513F195C798A4F36AA49F4E6232E4B97"/>
    <w:rsid w:val="003F5B3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EFA76DD1-C4D9-43D3-80A8-638F21CC68E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B3E11650847067408098388777863401" ma:contentTypeVersion="0" ma:contentTypeDescription="" ma:contentTypeScope="" ma:versionID="9e49db8d60f2b7de030cc147903cf356">
  <xsd:schema xmlns:xsd="http://www.w3.org/2001/XMLSchema" xmlns:xs="http://www.w3.org/2001/XMLSchema" xmlns:p="http://schemas.microsoft.com/office/2006/metadata/properties" xmlns:ns2="f18553e4-0ef6-4dd1-9e08-53b2286d7b98" xmlns:ns3="EFA76DD1-C4D9-43D3-80A8-638F21CC68E4" targetNamespace="http://schemas.microsoft.com/office/2006/metadata/properties" ma:root="true" ma:fieldsID="d5e788064c2936afc0176dabff63529e" ns2:_="" ns3:_="">
    <xsd:import namespace="f18553e4-0ef6-4dd1-9e08-53b2286d7b98"/>
    <xsd:import namespace="EFA76DD1-C4D9-43D3-80A8-638F21CC68E4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A76DD1-C4D9-43D3-80A8-638F21CC68E4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Props1.xml><?xml version="1.0" encoding="utf-8"?>
<ds:datastoreItem xmlns:ds="http://schemas.openxmlformats.org/officeDocument/2006/customXml" ds:itemID="{ED2CFC28-0E13-4885-9B53-82567CEADA87}">
  <ds:schemaRefs>
    <ds:schemaRef ds:uri="http://schemas.microsoft.com/office/2006/metadata/properties"/>
    <ds:schemaRef ds:uri="http://schemas.microsoft.com/office/infopath/2007/PartnerControls"/>
    <ds:schemaRef ds:uri="f18553e4-0ef6-4dd1-9e08-53b2286d7b98"/>
    <ds:schemaRef ds:uri="EFA76DD1-C4D9-43D3-80A8-638F21CC68E4"/>
  </ds:schemaRefs>
</ds:datastoreItem>
</file>

<file path=customXml/itemProps2.xml><?xml version="1.0" encoding="utf-8"?>
<ds:datastoreItem xmlns:ds="http://schemas.openxmlformats.org/officeDocument/2006/customXml" ds:itemID="{5907F5D5-2BEF-43F2-948F-5496BB606F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EFA76DD1-C4D9-43D3-80A8-638F21CC68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009F85B-1586-4530-8FD1-F9D627A82AF1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52587AB-E66A-422B-A8D6-FA9499B1DD8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CC411DE5-A7F8-48C1-AE11-39D77545B879}">
  <ds:schemaRefs>
    <ds:schemaRef ds:uri="http://schemas.microsoft.com/office/2006/customDocumentInformationPanel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6</Pages>
  <Words>1295</Words>
  <Characters>8164</Characters>
  <Application>Microsoft Office Word</Application>
  <DocSecurity>0</DocSecurity>
  <Lines>68</Lines>
  <Paragraphs>18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Aufbau Apache Kafka-Plattform II</vt:lpstr>
    </vt:vector>
  </TitlesOfParts>
  <Company>Techniker Krankenkasse</Company>
  <LinksUpToDate>false</LinksUpToDate>
  <CharactersWithSpaces>9441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Aufbau Apache Kafka-Plattform II</dc:title>
  <dc:subject>26-09394</dc:subject>
  <dc:creator>Techniker Krankenkasse</dc:creator>
  <cp:keywords>Eigenerklärung zur Eignung</cp:keywords>
  <dc:description>-keine Angabe einpflegen-</dc:description>
  <cp:revision>59</cp:revision>
  <dcterms:created xsi:type="dcterms:W3CDTF">2022-12-21T10:50:00Z</dcterms:created>
  <dcterms:modified xsi:type="dcterms:W3CDTF">2026-10-23T09:09:00Z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0x010100E65520829C044D71A30CF51927CFE11900B3E11650847067408098388777863401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11;#Eigenerklärung zur Eignung|e9d961d9-2f15-489d-8475-c7f0ad103414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7f626764-555c-4a4c-a75c-13e3c6a67a3f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