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3F691E5" w14:textId="48C39428" w:rsidR="0036610F" w:rsidRPr="00C43C35" w:rsidRDefault="00C34A24" w:rsidP="0036610F">
      <w:pPr>
        <w:pStyle w:val="berschrift1"/>
      </w:pPr>
      <w:r>
        <w:t>B</w:t>
      </w:r>
      <w:r w:rsidR="0036610F" w:rsidRPr="0036610F">
        <w:t>ietergemeinschaftserklärung</w:t>
      </w:r>
    </w:p>
    <w:p w14:paraId="75C94E81" w14:textId="77777777" w:rsidR="0036610F" w:rsidRDefault="0036610F" w:rsidP="0036610F">
      <w:pPr>
        <w:pStyle w:val="Text"/>
      </w:pPr>
      <w:r>
        <w:t>Wir</w:t>
      </w:r>
      <w:r w:rsidRPr="00E04DE2">
        <w:t xml:space="preserve"> </w:t>
      </w:r>
      <w:r>
        <w:t>erklären, dass wir Mitglied</w:t>
      </w:r>
      <w:r w:rsidRPr="00E04DE2">
        <w:t xml:space="preserve"> </w:t>
      </w:r>
      <w:r>
        <w:t>der</w:t>
      </w:r>
      <w:r w:rsidRPr="00E04DE2">
        <w:t xml:space="preserve"> </w:t>
      </w:r>
      <w:r>
        <w:t>folgenden Bietergemeinschaft sind:</w:t>
      </w:r>
    </w:p>
    <w:tbl>
      <w:tblPr>
        <w:tblW w:w="4988" w:type="pct"/>
        <w:tblInd w:w="2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555"/>
        <w:gridCol w:w="7483"/>
      </w:tblGrid>
      <w:tr w:rsidR="0036610F" w:rsidRPr="00F315D8" w14:paraId="1FC221C9" w14:textId="77777777" w:rsidTr="0036610F">
        <w:trPr>
          <w:trHeight w:val="56"/>
        </w:trPr>
        <w:tc>
          <w:tcPr>
            <w:tcW w:w="860" w:type="pct"/>
          </w:tcPr>
          <w:p w14:paraId="3B4A6AD2" w14:textId="136232AC" w:rsidR="0036610F" w:rsidRPr="00F315D8" w:rsidRDefault="0036610F" w:rsidP="0036610F">
            <w:pPr>
              <w:pStyle w:val="TextTabelle8"/>
              <w:rPr>
                <w:rFonts w:cs="Arial"/>
              </w:rPr>
            </w:pPr>
            <w:r w:rsidRPr="00F315D8">
              <w:rPr>
                <w:rFonts w:cs="Arial"/>
              </w:rPr>
              <w:t>Name der Bietergemeinschaft:</w:t>
            </w:r>
          </w:p>
        </w:tc>
        <w:tc>
          <w:tcPr>
            <w:tcW w:w="4140" w:type="pct"/>
            <w:shd w:val="clear" w:color="auto" w:fill="D9D9D9" w:themeFill="background1" w:themeFillShade="D9"/>
          </w:tcPr>
          <w:p w14:paraId="30F0C4FE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4D1EE379" w14:textId="77777777" w:rsidR="0036610F" w:rsidRPr="00F315D8" w:rsidRDefault="0036610F" w:rsidP="0036610F">
      <w:pPr>
        <w:pStyle w:val="Text"/>
      </w:pPr>
      <w:r w:rsidRPr="00F315D8">
        <w:t xml:space="preserve">Wir erklären, dass die Bietergemeinschaft </w:t>
      </w:r>
      <w:proofErr w:type="gramStart"/>
      <w:r w:rsidRPr="00F315D8">
        <w:t>aus folgenden</w:t>
      </w:r>
      <w:proofErr w:type="gramEnd"/>
      <w:r w:rsidRPr="00F315D8">
        <w:t xml:space="preserve"> Mitgliedern besteht:</w:t>
      </w:r>
    </w:p>
    <w:tbl>
      <w:tblPr>
        <w:tblStyle w:val="Tabellenraster"/>
        <w:tblW w:w="5000" w:type="pct"/>
        <w:tblLook w:val="04A0" w:firstRow="1" w:lastRow="0" w:firstColumn="1" w:lastColumn="0" w:noHBand="0" w:noVBand="1"/>
      </w:tblPr>
      <w:tblGrid>
        <w:gridCol w:w="1555"/>
        <w:gridCol w:w="7505"/>
      </w:tblGrid>
      <w:tr w:rsidR="0036610F" w:rsidRPr="00F315D8" w14:paraId="0E98BACB" w14:textId="77777777" w:rsidTr="0036610F">
        <w:trPr>
          <w:trHeight w:val="156"/>
        </w:trPr>
        <w:tc>
          <w:tcPr>
            <w:tcW w:w="1555" w:type="dxa"/>
          </w:tcPr>
          <w:p w14:paraId="35096802" w14:textId="77777777" w:rsidR="0036610F" w:rsidRPr="00F315D8" w:rsidRDefault="0036610F" w:rsidP="00B507B8">
            <w:pPr>
              <w:pStyle w:val="TextTabellen"/>
              <w:rPr>
                <w:rFonts w:cs="Arial"/>
              </w:rPr>
            </w:pPr>
            <w:r w:rsidRPr="00F315D8">
              <w:rPr>
                <w:rFonts w:cs="Arial"/>
              </w:rPr>
              <w:t>Mitglied Nr.</w:t>
            </w:r>
          </w:p>
        </w:tc>
        <w:tc>
          <w:tcPr>
            <w:tcW w:w="7505" w:type="dxa"/>
            <w:vAlign w:val="center"/>
          </w:tcPr>
          <w:p w14:paraId="44E7E067" w14:textId="77777777" w:rsidR="0036610F" w:rsidRPr="00F315D8" w:rsidRDefault="0036610F" w:rsidP="00B507B8">
            <w:pPr>
              <w:pStyle w:val="TextTabellen"/>
              <w:rPr>
                <w:rFonts w:cs="Arial"/>
              </w:rPr>
            </w:pPr>
            <w:r>
              <w:rPr>
                <w:rFonts w:cs="Arial"/>
              </w:rPr>
              <w:t>Name</w:t>
            </w:r>
            <w:r w:rsidRPr="00F315D8">
              <w:rPr>
                <w:rFonts w:cs="Arial"/>
              </w:rPr>
              <w:t xml:space="preserve"> des Bietergemeinschaftsmitglieds</w:t>
            </w:r>
          </w:p>
        </w:tc>
      </w:tr>
      <w:tr w:rsidR="0036610F" w:rsidRPr="00F315D8" w14:paraId="008B6957" w14:textId="77777777" w:rsidTr="0036610F">
        <w:trPr>
          <w:trHeight w:val="91"/>
        </w:trPr>
        <w:tc>
          <w:tcPr>
            <w:tcW w:w="1555" w:type="dxa"/>
          </w:tcPr>
          <w:p w14:paraId="1442BC64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1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5F41F61C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  <w:tr w:rsidR="0036610F" w:rsidRPr="00F315D8" w14:paraId="2A82DF60" w14:textId="77777777" w:rsidTr="0036610F">
        <w:trPr>
          <w:trHeight w:val="56"/>
        </w:trPr>
        <w:tc>
          <w:tcPr>
            <w:tcW w:w="1555" w:type="dxa"/>
          </w:tcPr>
          <w:p w14:paraId="7F54E7EC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2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77524736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  <w:tr w:rsidR="0036610F" w:rsidRPr="00F315D8" w14:paraId="0D95BA45" w14:textId="77777777" w:rsidTr="0036610F">
        <w:trPr>
          <w:trHeight w:val="219"/>
        </w:trPr>
        <w:tc>
          <w:tcPr>
            <w:tcW w:w="1555" w:type="dxa"/>
          </w:tcPr>
          <w:p w14:paraId="79C029FB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3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5C1786A8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4417975F" w14:textId="77777777" w:rsidR="0036610F" w:rsidRPr="00F315D8" w:rsidRDefault="0036610F" w:rsidP="0036610F">
      <w:pPr>
        <w:pStyle w:val="TextTabelle8"/>
        <w:rPr>
          <w:rFonts w:cs="Arial"/>
        </w:rPr>
      </w:pPr>
      <w:r w:rsidRPr="00F315D8">
        <w:rPr>
          <w:rFonts w:cs="Arial"/>
        </w:rPr>
        <w:t>Bitte ggf. Tabelle fortsetzen.</w:t>
      </w:r>
    </w:p>
    <w:p w14:paraId="7D553C8C" w14:textId="16136877" w:rsidR="0036610F" w:rsidRPr="006B5269" w:rsidRDefault="0036610F" w:rsidP="0036610F">
      <w:pPr>
        <w:pStyle w:val="Text"/>
      </w:pPr>
      <w:r>
        <w:t xml:space="preserve">Das Mitglied </w:t>
      </w:r>
      <w:r w:rsidR="006B5269">
        <w:t xml:space="preserve">Nr. </w:t>
      </w:r>
      <w:r w:rsidR="00692B4E">
        <w:fldChar w:fldCharType="begin">
          <w:ffData>
            <w:name w:val=""/>
            <w:enabled/>
            <w:calcOnExit w:val="0"/>
            <w:textInput/>
          </w:ffData>
        </w:fldChar>
      </w:r>
      <w:r w:rsidR="00692B4E">
        <w:instrText xml:space="preserve"> FORMTEXT </w:instrText>
      </w:r>
      <w:r w:rsidR="00692B4E">
        <w:fldChar w:fldCharType="separate"/>
      </w:r>
      <w:r w:rsidR="00692B4E">
        <w:t> </w:t>
      </w:r>
      <w:r w:rsidR="00692B4E">
        <w:t> </w:t>
      </w:r>
      <w:r w:rsidR="00692B4E">
        <w:t> </w:t>
      </w:r>
      <w:r w:rsidR="00692B4E">
        <w:t> </w:t>
      </w:r>
      <w:r w:rsidR="00692B4E">
        <w:t> </w:t>
      </w:r>
      <w:r w:rsidR="00692B4E">
        <w:fldChar w:fldCharType="end"/>
      </w:r>
      <w:r w:rsidR="00692B4E">
        <w:t xml:space="preserve"> </w:t>
      </w:r>
      <w:r>
        <w:t xml:space="preserve">der Bietergemeinschaft ist bevollmächtigt, die Bietergemeinschaft </w:t>
      </w:r>
      <w:r w:rsidR="006B5269">
        <w:t xml:space="preserve">während des </w:t>
      </w:r>
      <w:r w:rsidRPr="006B5269">
        <w:t>Vergabeverfahren</w:t>
      </w:r>
      <w:r w:rsidR="006B5269" w:rsidRPr="006B5269">
        <w:t>s</w:t>
      </w:r>
      <w:r w:rsidRPr="006B5269">
        <w:t xml:space="preserve"> </w:t>
      </w:r>
      <w:r w:rsidR="006B5269" w:rsidRPr="006B5269">
        <w:t>"</w:t>
      </w:r>
      <w:sdt>
        <w:sdtPr>
          <w:alias w:val="Titel"/>
          <w:tag w:val=""/>
          <w:id w:val="166834311"/>
          <w:placeholder>
            <w:docPart w:val="C2D720BCDC4F4BD28F6298EB05BEDF10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9C4982">
            <w:t xml:space="preserve">TK München Flachdach- und </w:t>
          </w:r>
          <w:proofErr w:type="spellStart"/>
          <w:r w:rsidR="009C4982">
            <w:t>Spenglerarbeiten</w:t>
          </w:r>
          <w:proofErr w:type="spellEnd"/>
        </w:sdtContent>
      </w:sdt>
      <w:r w:rsidR="006B5269" w:rsidRPr="006B5269">
        <w:t xml:space="preserve">" </w:t>
      </w:r>
      <w:r w:rsidRPr="006B5269">
        <w:t xml:space="preserve">und </w:t>
      </w:r>
      <w:r w:rsidR="006B5269" w:rsidRPr="006B5269">
        <w:t xml:space="preserve">der </w:t>
      </w:r>
      <w:r w:rsidRPr="006B5269">
        <w:t>Vertragsdurchführung zu vertreten</w:t>
      </w:r>
      <w:r w:rsidR="006B5269" w:rsidRPr="006B5269">
        <w:t>.</w:t>
      </w:r>
    </w:p>
    <w:p w14:paraId="4482CCF2" w14:textId="77777777" w:rsidR="0036610F" w:rsidRPr="00E04DE2" w:rsidRDefault="0036610F" w:rsidP="0036610F">
      <w:pPr>
        <w:autoSpaceDE w:val="0"/>
        <w:autoSpaceDN w:val="0"/>
        <w:adjustRightInd w:val="0"/>
        <w:rPr>
          <w:rFonts w:cs="Arial"/>
          <w:bCs/>
          <w:szCs w:val="20"/>
        </w:rPr>
      </w:pPr>
      <w:r w:rsidRPr="00E04DE2">
        <w:rPr>
          <w:rFonts w:cs="Arial"/>
          <w:bCs/>
          <w:szCs w:val="20"/>
        </w:rPr>
        <w:t>Im Auftragsfall wird die Bietergemeinschaft eine Rechtsform annehmen, bei der eine gesamtschuldnerische Haftung der einzelnen Bietergemeinschaftsmitglieder für die Erfüllung der vertraglichen Pflichten besteht.</w:t>
      </w:r>
    </w:p>
    <w:p w14:paraId="5475601B" w14:textId="77777777" w:rsidR="0036610F" w:rsidRDefault="0036610F" w:rsidP="0036610F">
      <w:pPr>
        <w:pStyle w:val="berschrift1"/>
      </w:pPr>
      <w:r w:rsidRPr="0021218D">
        <w:t>Erklärung zu Ausschlussgründen</w:t>
      </w:r>
    </w:p>
    <w:p w14:paraId="340AE7B7" w14:textId="77777777" w:rsidR="00990AED" w:rsidRDefault="00A508FC" w:rsidP="002866AB">
      <w:pPr>
        <w:pStyle w:val="Text"/>
        <w:rPr>
          <w:rStyle w:val="Hyperlink"/>
          <w:rFonts w:cs="Arial"/>
          <w:shd w:val="clear" w:color="auto" w:fill="FFFFFF"/>
        </w:rPr>
      </w:pPr>
      <w:sdt>
        <w:sdtPr>
          <w:rPr>
            <w:rFonts w:cs="Arial"/>
            <w:color w:val="0000FF"/>
            <w:u w:val="single"/>
            <w:shd w:val="clear" w:color="auto" w:fill="D9D9D9" w:themeFill="background1" w:themeFillShade="D9"/>
          </w:rPr>
          <w:id w:val="88738337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90AED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990AED" w:rsidRPr="00F315D8">
        <w:rPr>
          <w:rFonts w:cs="Arial"/>
        </w:rPr>
        <w:t xml:space="preserve"> </w:t>
      </w:r>
      <w:r w:rsidR="00990AED" w:rsidRPr="00432D0D">
        <w:rPr>
          <w:rFonts w:cs="Arial"/>
        </w:rPr>
        <w:t>Bei uns (dem Bieter bzw. dem bevollmächtigten Vertreter der Bietergemeinschaft) liegt keiner der Ausschlussgründe des § 6a Abs. 2 Nr. 5-9 VOB/A vor</w:t>
      </w:r>
      <w:r w:rsidR="00990AED">
        <w:rPr>
          <w:rFonts w:cs="Arial"/>
        </w:rPr>
        <w:t>.</w:t>
      </w:r>
    </w:p>
    <w:p w14:paraId="21682748" w14:textId="77777777" w:rsidR="00990AED" w:rsidRPr="00F315D8" w:rsidRDefault="00990AED" w:rsidP="002866AB">
      <w:pPr>
        <w:pStyle w:val="Text"/>
        <w:rPr>
          <w:rFonts w:cs="Arial"/>
        </w:rPr>
      </w:pPr>
      <w:r w:rsidRPr="00F315D8">
        <w:rPr>
          <w:rFonts w:cs="Arial"/>
        </w:rPr>
        <w:t xml:space="preserve">Ferner sind wir in den letzten 5 Jahren vor dem Datum der Auftragsbekanntmachung nicht mit einer </w:t>
      </w:r>
    </w:p>
    <w:p w14:paraId="33B7B9CB" w14:textId="77777777" w:rsidR="00990AED" w:rsidRPr="00F315D8" w:rsidRDefault="00A508FC" w:rsidP="002866AB">
      <w:pPr>
        <w:pStyle w:val="Text"/>
        <w:rPr>
          <w:rFonts w:cs="Arial"/>
        </w:rPr>
      </w:pPr>
      <w:sdt>
        <w:sdtPr>
          <w:rPr>
            <w:rFonts w:cs="Arial"/>
            <w:shd w:val="clear" w:color="auto" w:fill="D9D9D9" w:themeFill="background1" w:themeFillShade="D9"/>
          </w:rPr>
          <w:id w:val="167637652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90AED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990AED" w:rsidRPr="00F315D8">
        <w:rPr>
          <w:rFonts w:cs="Arial"/>
        </w:rPr>
        <w:t xml:space="preserve"> </w:t>
      </w:r>
      <w:r w:rsidR="00990AED" w:rsidRPr="00432D0D">
        <w:rPr>
          <w:rFonts w:cs="Arial"/>
        </w:rPr>
        <w:t>Wir können die Erklärung, dass die Ausschlussgründe nach § 6a Abs. 2 Nr. 5-9 VOB/A bei uns nicht vorliegen, nicht uneingeschränkt abgeben</w:t>
      </w:r>
      <w:r w:rsidR="00990AED">
        <w:rPr>
          <w:rFonts w:cs="Arial"/>
        </w:rPr>
        <w:t>.</w:t>
      </w:r>
    </w:p>
    <w:p w14:paraId="2A5F62E9" w14:textId="77777777" w:rsidR="00990AED" w:rsidRPr="00F315D8" w:rsidRDefault="00990AED" w:rsidP="00990AED">
      <w:pPr>
        <w:pStyle w:val="Text"/>
        <w:rPr>
          <w:rFonts w:cs="Arial"/>
        </w:rPr>
      </w:pPr>
      <w:r>
        <w:rPr>
          <w:rFonts w:cs="Arial"/>
        </w:rPr>
        <w:t>I</w:t>
      </w:r>
      <w:r w:rsidRPr="00432D0D">
        <w:rPr>
          <w:rFonts w:cs="Arial"/>
        </w:rPr>
        <w:t>n diesem Fall geben Sie bitte an, warum Sie trotz Vorliegens eines Ausschlussgrundes im Sinne von § 6a Abs. 2 Nr. 5-9 VOB/A aus Ihrer Sicht nicht von der Teilnahme an dem Vergabeverfahren auszuschließen sind: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9060"/>
      </w:tblGrid>
      <w:tr w:rsidR="0036610F" w:rsidRPr="00F315D8" w14:paraId="7CFC5E84" w14:textId="77777777" w:rsidTr="002D67E9">
        <w:tc>
          <w:tcPr>
            <w:tcW w:w="9060" w:type="dxa"/>
            <w:shd w:val="clear" w:color="auto" w:fill="D9D9D9" w:themeFill="background1" w:themeFillShade="D9"/>
          </w:tcPr>
          <w:p w14:paraId="51747C77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  <w:p w14:paraId="7CD7C70E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270A6C47" w14:textId="77777777" w:rsidR="00F93883" w:rsidRDefault="00F93883" w:rsidP="00F93883">
      <w:pPr>
        <w:pStyle w:val="berschrift1"/>
      </w:pPr>
      <w:r>
        <w:t>Erklärung zu KMU</w:t>
      </w:r>
    </w:p>
    <w:p w14:paraId="55E8A660" w14:textId="77777777" w:rsidR="00F93883" w:rsidRDefault="00F93883" w:rsidP="00F93883">
      <w:pPr>
        <w:pStyle w:val="Text"/>
        <w:rPr>
          <w:rFonts w:cs="Arial"/>
        </w:rPr>
      </w:pPr>
      <w:r>
        <w:rPr>
          <w:rFonts w:cs="Arial"/>
        </w:rPr>
        <w:t>Unser Unternehmen ist gemäß Empfehlung 2003/361/EG der EU-Kommission wie folgt einzuordnen:</w:t>
      </w:r>
    </w:p>
    <w:p w14:paraId="59438EC2" w14:textId="62B14F97" w:rsidR="00F93883" w:rsidRDefault="00A508FC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134204018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0D3888">
        <w:t xml:space="preserve"> K</w:t>
      </w:r>
      <w:r w:rsidR="00F93883">
        <w:t>leinstunternehmen (bis 9 Beschäftigte und bis 2 Millionen Euro Umsatz)</w:t>
      </w:r>
    </w:p>
    <w:p w14:paraId="0FC8992C" w14:textId="3A0CC494" w:rsidR="00F93883" w:rsidRDefault="00A508FC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-190335323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Kleines Unternehmen (bis 49 Beschäftigte und bis 10 Millionen Euro Umsatz und kein Kleinstunternehmen)</w:t>
      </w:r>
    </w:p>
    <w:p w14:paraId="1DA8E7A8" w14:textId="67313483" w:rsidR="00F93883" w:rsidRDefault="00A508FC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141327563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Mittleres Unternehmen (bis 249 Beschäftigte und bis 50 Millionen Euro Umsatz und kein kleines Unternehmen)</w:t>
      </w:r>
    </w:p>
    <w:p w14:paraId="73CBD41F" w14:textId="70BE27C3" w:rsidR="00F93883" w:rsidRDefault="00A508FC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-149240609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Gro</w:t>
      </w:r>
      <w:r w:rsidR="00F93883">
        <w:rPr>
          <w:rFonts w:cs="Arial"/>
        </w:rPr>
        <w:t>ß</w:t>
      </w:r>
      <w:r w:rsidR="00F93883">
        <w:t>unternehmen</w:t>
      </w:r>
      <w:r w:rsidR="00C27F48">
        <w:t xml:space="preserve"> </w:t>
      </w:r>
      <w:r w:rsidR="00F93883">
        <w:t>(über 249 Beschäftigte oder über 50 Millionen Euro Umsatz)</w:t>
      </w:r>
    </w:p>
    <w:p w14:paraId="3C85987A" w14:textId="30593B06" w:rsidR="005C7C2A" w:rsidRPr="00F315D8" w:rsidRDefault="005C7C2A" w:rsidP="0036610F">
      <w:pPr>
        <w:pStyle w:val="berschrift1"/>
      </w:pPr>
      <w:r w:rsidRPr="00F315D8">
        <w:t xml:space="preserve">Unterzeichnung in Textform nach § 126b BGB </w:t>
      </w:r>
    </w:p>
    <w:p w14:paraId="6C37634C" w14:textId="5562E595" w:rsidR="005C7C2A" w:rsidRPr="00F315D8" w:rsidRDefault="00F76089" w:rsidP="005C7C2A">
      <w:pPr>
        <w:pStyle w:val="TextTabelle8"/>
        <w:rPr>
          <w:rFonts w:cs="Arial"/>
        </w:rPr>
      </w:pPr>
      <w:r>
        <w:rPr>
          <w:rFonts w:cs="Arial"/>
        </w:rPr>
        <w:t xml:space="preserve">Hinweis: Bitte füllen Sie </w:t>
      </w:r>
      <w:r w:rsidR="009B4B3A">
        <w:rPr>
          <w:rFonts w:cs="Arial"/>
        </w:rPr>
        <w:t xml:space="preserve">(Mitglied der Bietergemeinschaft) </w:t>
      </w:r>
      <w:r>
        <w:rPr>
          <w:rFonts w:cs="Arial"/>
        </w:rPr>
        <w:t xml:space="preserve">die folgenden Felder aus. </w:t>
      </w:r>
      <w:r w:rsidRPr="003811C6">
        <w:rPr>
          <w:rFonts w:cs="Arial"/>
        </w:rPr>
        <w:t xml:space="preserve">Für die Unterzeichnung </w:t>
      </w:r>
      <w:r>
        <w:rPr>
          <w:rFonts w:cs="Arial"/>
        </w:rPr>
        <w:t>Ihrer Erklärung</w:t>
      </w:r>
      <w:r w:rsidRPr="003811C6">
        <w:rPr>
          <w:rFonts w:cs="Arial"/>
        </w:rPr>
        <w:t xml:space="preserve"> reicht </w:t>
      </w:r>
      <w:r>
        <w:rPr>
          <w:rFonts w:cs="Arial"/>
        </w:rPr>
        <w:t xml:space="preserve">dies </w:t>
      </w:r>
      <w:r w:rsidRPr="003811C6">
        <w:rPr>
          <w:rFonts w:cs="Arial"/>
        </w:rPr>
        <w:t>aus</w:t>
      </w:r>
      <w:r>
        <w:rPr>
          <w:rFonts w:cs="Arial"/>
        </w:rPr>
        <w:t xml:space="preserve">. </w:t>
      </w:r>
      <w:r w:rsidRPr="003811C6">
        <w:rPr>
          <w:rFonts w:cs="Arial"/>
        </w:rPr>
        <w:t>Es bedarf keiner eigenhändigen Unterschrift.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708"/>
        <w:gridCol w:w="5352"/>
      </w:tblGrid>
      <w:tr w:rsidR="000F23AA" w:rsidRPr="00F315D8" w14:paraId="7FDB3F23" w14:textId="77777777" w:rsidTr="00F93883">
        <w:trPr>
          <w:trHeight w:val="93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23E958CA" w14:textId="6DD45A44" w:rsidR="000F23AA" w:rsidRPr="00F93883" w:rsidRDefault="000F23AA" w:rsidP="00F93883">
            <w:r w:rsidRPr="00F93883">
              <w:t>Name und Rechtsform des Unternehmens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4A0012BA" w14:textId="77777777" w:rsidR="000F23AA" w:rsidRPr="00F93883" w:rsidRDefault="000F23AA" w:rsidP="00F93883"/>
        </w:tc>
      </w:tr>
      <w:tr w:rsidR="000F23AA" w:rsidRPr="00F315D8" w14:paraId="61AF98F6" w14:textId="77777777" w:rsidTr="00F93883">
        <w:trPr>
          <w:trHeight w:val="56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19120C31" w14:textId="0A5EE1D3" w:rsidR="000F23AA" w:rsidRPr="00F93883" w:rsidRDefault="000F23AA" w:rsidP="00F93883">
            <w:r w:rsidRPr="00F93883">
              <w:t>Name der erklärenden Person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646A6B9F" w14:textId="77777777" w:rsidR="000F23AA" w:rsidRPr="00F93883" w:rsidRDefault="000F23AA" w:rsidP="00F93883"/>
        </w:tc>
      </w:tr>
      <w:tr w:rsidR="000F23AA" w:rsidRPr="00F315D8" w14:paraId="1FBFE3C0" w14:textId="77777777" w:rsidTr="00F93883">
        <w:trPr>
          <w:trHeight w:val="86"/>
        </w:trPr>
        <w:tc>
          <w:tcPr>
            <w:tcW w:w="9060" w:type="dxa"/>
            <w:gridSpan w:val="2"/>
            <w:tcMar>
              <w:top w:w="113" w:type="dxa"/>
              <w:bottom w:w="113" w:type="dxa"/>
            </w:tcMar>
          </w:tcPr>
          <w:p w14:paraId="288C0C48" w14:textId="2237B1BF" w:rsidR="000F23AA" w:rsidRPr="00F93883" w:rsidRDefault="000F23AA" w:rsidP="00F93883">
            <w:r w:rsidRPr="00F93883">
              <w:t>Erforderliche Angaben für die Registerabfrage:</w:t>
            </w:r>
          </w:p>
        </w:tc>
      </w:tr>
      <w:tr w:rsidR="00F93883" w:rsidRPr="00F315D8" w14:paraId="0CB75724" w14:textId="77777777" w:rsidTr="00F93883">
        <w:trPr>
          <w:trHeight w:val="86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75D063CE" w14:textId="77777777" w:rsidR="00F93883" w:rsidRPr="00F93883" w:rsidRDefault="00F93883" w:rsidP="00F93883">
            <w:r w:rsidRPr="00F93883">
              <w:t>Sitz des Unternehmens</w:t>
            </w:r>
          </w:p>
          <w:p w14:paraId="5691D0A4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32FE18B1" w14:textId="77777777" w:rsidR="00F93883" w:rsidRPr="00F93883" w:rsidRDefault="00F93883" w:rsidP="00F93883">
            <w:pPr>
              <w:rPr>
                <w:sz w:val="16"/>
                <w:szCs w:val="16"/>
              </w:rPr>
            </w:pPr>
            <w:r w:rsidRPr="00F93883">
              <w:rPr>
                <w:sz w:val="16"/>
                <w:szCs w:val="16"/>
              </w:rPr>
              <w:t>(Straße, Postleitzahl, Ort)</w:t>
            </w:r>
          </w:p>
          <w:p w14:paraId="59061478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1F90FC11" w14:textId="594C1516" w:rsidR="00F93883" w:rsidRPr="00F93883" w:rsidRDefault="00F93883" w:rsidP="00F93883">
            <w:r w:rsidRPr="00F93883">
              <w:rPr>
                <w:sz w:val="16"/>
                <w:szCs w:val="16"/>
              </w:rPr>
              <w:t xml:space="preserve">Bitte geben Sie hier den Unternehmenssitz an (und nicht ggf. Ihre </w:t>
            </w:r>
            <w:proofErr w:type="spellStart"/>
            <w:r w:rsidRPr="00F93883">
              <w:rPr>
                <w:sz w:val="16"/>
                <w:szCs w:val="16"/>
              </w:rPr>
              <w:t>Niederlassunganschrift</w:t>
            </w:r>
            <w:proofErr w:type="spellEnd"/>
            <w:r w:rsidRPr="00F93883">
              <w:rPr>
                <w:sz w:val="16"/>
                <w:szCs w:val="16"/>
              </w:rPr>
              <w:t>).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1822DE50" w14:textId="77777777" w:rsidR="00F93883" w:rsidRPr="00F93883" w:rsidRDefault="00F93883" w:rsidP="00F93883"/>
        </w:tc>
      </w:tr>
      <w:tr w:rsidR="00F93883" w:rsidRPr="00F315D8" w14:paraId="377E3DFE" w14:textId="77777777" w:rsidTr="00F93883">
        <w:trPr>
          <w:trHeight w:val="604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4A387A5E" w14:textId="77777777" w:rsidR="00F93883" w:rsidRPr="00F93883" w:rsidRDefault="00F93883" w:rsidP="00F93883">
            <w:r w:rsidRPr="00F93883">
              <w:t>Registergericht/Genehmigungsbehörde und Register-/Geschäftsnummer</w:t>
            </w:r>
          </w:p>
          <w:p w14:paraId="73BB4701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7096BCC4" w14:textId="729FEFEA" w:rsidR="00F93883" w:rsidRPr="00F93883" w:rsidRDefault="00F93883" w:rsidP="00F93883">
            <w:r w:rsidRPr="00F93883">
              <w:rPr>
                <w:sz w:val="16"/>
                <w:szCs w:val="16"/>
              </w:rPr>
              <w:t>(bei Sitz des Unternehmens im Ausland: Registerführende Stelle)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61D4B059" w14:textId="77777777" w:rsidR="00F93883" w:rsidRPr="00F93883" w:rsidRDefault="00F93883" w:rsidP="00F93883"/>
        </w:tc>
      </w:tr>
    </w:tbl>
    <w:p w14:paraId="1D0AE971" w14:textId="3A60322F" w:rsidR="00DA26BD" w:rsidRPr="005256D0" w:rsidRDefault="00DA26BD" w:rsidP="00990AED">
      <w:pPr>
        <w:pBdr>
          <w:top w:val="single" w:sz="4" w:space="1" w:color="auto"/>
          <w:left w:val="single" w:sz="4" w:space="1" w:color="auto"/>
          <w:bottom w:val="single" w:sz="4" w:space="1" w:color="auto"/>
          <w:right w:val="single" w:sz="4" w:space="1" w:color="auto"/>
        </w:pBdr>
        <w:spacing w:after="160" w:line="259" w:lineRule="auto"/>
        <w:rPr>
          <w:rFonts w:eastAsia="Calibri" w:cs="Arial"/>
          <w:sz w:val="18"/>
          <w:szCs w:val="18"/>
          <w:lang w:eastAsia="en-US"/>
        </w:rPr>
      </w:pPr>
    </w:p>
    <w:sectPr w:rsidR="00DA26BD" w:rsidRPr="005256D0" w:rsidSect="005C7C2A">
      <w:headerReference w:type="even" r:id="rId12"/>
      <w:headerReference w:type="default" r:id="rId13"/>
      <w:footerReference w:type="even" r:id="rId14"/>
      <w:footerReference w:type="default" r:id="rId15"/>
      <w:headerReference w:type="first" r:id="rId16"/>
      <w:footerReference w:type="first" r:id="rId17"/>
      <w:pgSz w:w="11906" w:h="16838"/>
      <w:pgMar w:top="2835" w:right="1418" w:bottom="1418" w:left="1418" w:header="851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E0CAA66" w14:textId="77777777" w:rsidR="00A508FC" w:rsidRDefault="00A508FC" w:rsidP="005C7C2A">
      <w:r>
        <w:separator/>
      </w:r>
    </w:p>
  </w:endnote>
  <w:endnote w:type="continuationSeparator" w:id="0">
    <w:p w14:paraId="2D4DC42B" w14:textId="77777777" w:rsidR="00A508FC" w:rsidRDefault="00A508FC" w:rsidP="005C7C2A">
      <w:r>
        <w:continuationSeparator/>
      </w:r>
    </w:p>
  </w:endnote>
  <w:endnote w:type="continuationNotice" w:id="1">
    <w:p w14:paraId="05536B90" w14:textId="77777777" w:rsidR="00A508FC" w:rsidRDefault="00A508FC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charset w:val="00"/>
    <w:family w:val="auto"/>
    <w:pitch w:val="variable"/>
    <w:sig w:usb0="A000002F" w:usb1="1000004A" w:usb2="00000000" w:usb3="00000000" w:csb0="00000093" w:csb1="00000000"/>
  </w:font>
  <w:font w:name="Helvetica leicht"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F9EDD3A" w14:textId="77777777" w:rsidR="00811A97" w:rsidRDefault="00811A97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606316" w14:textId="3FA4B3B8" w:rsidR="005C7C2A" w:rsidRPr="006010ED" w:rsidRDefault="00A508FC" w:rsidP="006010ED">
    <w:pPr>
      <w:pStyle w:val="Fuzeile"/>
      <w:rPr>
        <w:rFonts w:cs="Arial"/>
        <w:b/>
      </w:rPr>
    </w:pPr>
    <w:sdt>
      <w:sdtPr>
        <w:rPr>
          <w:rFonts w:cs="Arial"/>
          <w:b/>
          <w:szCs w:val="16"/>
        </w:rPr>
        <w:alias w:val="Betreff"/>
        <w:tag w:val=""/>
        <w:id w:val="1868718375"/>
        <w:placeholder>
          <w:docPart w:val="28BDD956407E4177BFAA5FC50FE8ED4B"/>
        </w:placeholder>
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<w:text/>
      </w:sdtPr>
      <w:sdtEndPr/>
      <w:sdtContent>
        <w:r w:rsidR="009C4982">
          <w:rPr>
            <w:rFonts w:cs="Arial"/>
            <w:b/>
            <w:szCs w:val="16"/>
          </w:rPr>
          <w:t>25-08845</w:t>
        </w:r>
      </w:sdtContent>
    </w:sdt>
    <w:r w:rsidR="006010ED" w:rsidRPr="00A86D34">
      <w:rPr>
        <w:rFonts w:cs="Arial"/>
        <w:b/>
        <w:szCs w:val="16"/>
      </w:rPr>
      <w:tab/>
    </w:r>
    <w:sdt>
      <w:sdtPr>
        <w:rPr>
          <w:rFonts w:cs="Arial"/>
          <w:b/>
        </w:rPr>
        <w:alias w:val="Titel"/>
        <w:tag w:val=""/>
        <w:id w:val="1821303557"/>
        <w:placeholder>
          <w:docPart w:val="9D77DE6AE0594FB2A61370F7201CB7A3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/>
      <w:sdtContent>
        <w:r w:rsidR="00651BAA">
          <w:rPr>
            <w:rFonts w:cs="Arial"/>
            <w:b/>
          </w:rPr>
          <w:t xml:space="preserve">TK München Flachdach- und </w:t>
        </w:r>
        <w:proofErr w:type="spellStart"/>
        <w:r w:rsidR="00651BAA">
          <w:rPr>
            <w:rFonts w:cs="Arial"/>
            <w:b/>
          </w:rPr>
          <w:t>Spenglerarbeiten</w:t>
        </w:r>
        <w:proofErr w:type="spellEnd"/>
      </w:sdtContent>
    </w:sdt>
    <w:r w:rsidR="006010ED" w:rsidRPr="00A86D34">
      <w:rPr>
        <w:rFonts w:cs="Arial"/>
        <w:b/>
        <w:szCs w:val="16"/>
      </w:rPr>
      <w:tab/>
      <w:t xml:space="preserve">Seite </w:t>
    </w:r>
    <w:r w:rsidR="006010ED" w:rsidRPr="00A86D34">
      <w:rPr>
        <w:rFonts w:cs="Arial"/>
        <w:b/>
        <w:szCs w:val="16"/>
      </w:rPr>
      <w:fldChar w:fldCharType="begin"/>
    </w:r>
    <w:r w:rsidR="006010ED" w:rsidRPr="00A86D34">
      <w:rPr>
        <w:rFonts w:cs="Arial"/>
        <w:b/>
        <w:szCs w:val="16"/>
      </w:rPr>
      <w:instrText>PAGE</w:instrText>
    </w:r>
    <w:r w:rsidR="006010ED" w:rsidRPr="00A86D34">
      <w:rPr>
        <w:rFonts w:cs="Arial"/>
        <w:b/>
        <w:szCs w:val="16"/>
      </w:rPr>
      <w:fldChar w:fldCharType="separate"/>
    </w:r>
    <w:r w:rsidR="002D67E9">
      <w:rPr>
        <w:rFonts w:cs="Arial"/>
        <w:b/>
        <w:noProof/>
        <w:szCs w:val="16"/>
      </w:rPr>
      <w:t>1</w:t>
    </w:r>
    <w:r w:rsidR="006010ED" w:rsidRPr="00A86D34">
      <w:rPr>
        <w:rFonts w:cs="Arial"/>
        <w:b/>
        <w:szCs w:val="16"/>
      </w:rPr>
      <w:fldChar w:fldCharType="end"/>
    </w:r>
    <w:r w:rsidR="006010ED" w:rsidRPr="00A86D34">
      <w:rPr>
        <w:rFonts w:cs="Arial"/>
        <w:b/>
        <w:szCs w:val="16"/>
      </w:rPr>
      <w:t xml:space="preserve"> von </w:t>
    </w:r>
    <w:r w:rsidR="006010ED" w:rsidRPr="00A86D34">
      <w:rPr>
        <w:rFonts w:cs="Arial"/>
        <w:b/>
        <w:szCs w:val="16"/>
      </w:rPr>
      <w:fldChar w:fldCharType="begin"/>
    </w:r>
    <w:r w:rsidR="006010ED" w:rsidRPr="00A86D34">
      <w:rPr>
        <w:rFonts w:cs="Arial"/>
        <w:b/>
        <w:szCs w:val="16"/>
      </w:rPr>
      <w:instrText>NUMPAGES</w:instrText>
    </w:r>
    <w:r w:rsidR="006010ED" w:rsidRPr="00A86D34">
      <w:rPr>
        <w:rFonts w:cs="Arial"/>
        <w:b/>
        <w:szCs w:val="16"/>
      </w:rPr>
      <w:fldChar w:fldCharType="separate"/>
    </w:r>
    <w:r w:rsidR="002D67E9">
      <w:rPr>
        <w:rFonts w:cs="Arial"/>
        <w:b/>
        <w:noProof/>
        <w:szCs w:val="16"/>
      </w:rPr>
      <w:t>2</w:t>
    </w:r>
    <w:r w:rsidR="006010ED" w:rsidRPr="00A86D34">
      <w:rPr>
        <w:rFonts w:cs="Arial"/>
        <w:b/>
        <w:szCs w:val="16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82AE30B" w14:textId="77777777" w:rsidR="00811A97" w:rsidRDefault="00811A97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4273755" w14:textId="77777777" w:rsidR="00A508FC" w:rsidRDefault="00A508FC" w:rsidP="005C7C2A">
      <w:r>
        <w:separator/>
      </w:r>
    </w:p>
  </w:footnote>
  <w:footnote w:type="continuationSeparator" w:id="0">
    <w:p w14:paraId="60A6DFCC" w14:textId="77777777" w:rsidR="00A508FC" w:rsidRDefault="00A508FC" w:rsidP="005C7C2A">
      <w:r>
        <w:continuationSeparator/>
      </w:r>
    </w:p>
  </w:footnote>
  <w:footnote w:type="continuationNotice" w:id="1">
    <w:p w14:paraId="6410BFF9" w14:textId="77777777" w:rsidR="00A508FC" w:rsidRDefault="00A508FC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3D8B38F" w14:textId="77777777" w:rsidR="00811A97" w:rsidRDefault="00811A97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E5A238" w14:textId="2F947AC1" w:rsidR="005C7C2A" w:rsidRDefault="005C7C2A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  <w:noProof/>
      </w:rPr>
      <w:t xml:space="preserve">Anlage </w:t>
    </w:r>
    <w:r w:rsidR="0036610F">
      <w:rPr>
        <w:rFonts w:cs="Arial"/>
        <w:b/>
        <w:noProof/>
      </w:rPr>
      <w:t>E2</w:t>
    </w:r>
  </w:p>
  <w:p w14:paraId="588D3361" w14:textId="0FCE48EE" w:rsidR="005C7C2A" w:rsidRPr="005C7C2A" w:rsidRDefault="00EF16A5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</w:rPr>
      <w:fldChar w:fldCharType="begin"/>
    </w:r>
    <w:r>
      <w:rPr>
        <w:rFonts w:cs="Arial"/>
        <w:b/>
      </w:rPr>
      <w:instrText xml:space="preserve"> KEYWORDS   \* MERGEFORMAT </w:instrText>
    </w:r>
    <w:r>
      <w:rPr>
        <w:rFonts w:cs="Arial"/>
        <w:b/>
      </w:rPr>
      <w:fldChar w:fldCharType="separate"/>
    </w:r>
    <w:r w:rsidR="002D671E">
      <w:rPr>
        <w:rFonts w:cs="Arial"/>
        <w:b/>
      </w:rPr>
      <w:t>Bietergemeinschaftserklärung</w:t>
    </w:r>
    <w:r>
      <w:rPr>
        <w:rFonts w:cs="Arial"/>
        <w:b/>
      </w:rPr>
      <w:fldChar w:fldCharType="end"/>
    </w:r>
    <w:r w:rsidR="005C7C2A" w:rsidRPr="00DD1A64">
      <w:rPr>
        <w:rFonts w:cs="Arial"/>
        <w:b/>
        <w:noProof/>
      </w:rPr>
      <w:drawing>
        <wp:anchor distT="0" distB="0" distL="114300" distR="114300" simplePos="0" relativeHeight="251658240" behindDoc="0" locked="1" layoutInCell="1" allowOverlap="1" wp14:anchorId="5891E903" wp14:editId="70A5081B">
          <wp:simplePos x="0" y="0"/>
          <wp:positionH relativeFrom="leftMargin">
            <wp:posOffset>6120765</wp:posOffset>
          </wp:positionH>
          <wp:positionV relativeFrom="topMargin">
            <wp:posOffset>467995</wp:posOffset>
          </wp:positionV>
          <wp:extent cx="936000" cy="936000"/>
          <wp:effectExtent l="0" t="0" r="0" b="0"/>
          <wp:wrapNone/>
          <wp:docPr id="7" name="Grafik 7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1" descr="LogoKlein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936000" cy="9360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80A48E" w14:textId="77777777" w:rsidR="00811A97" w:rsidRDefault="00811A97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74606E6"/>
    <w:multiLevelType w:val="multilevel"/>
    <w:tmpl w:val="05504FEE"/>
    <w:lvl w:ilvl="0">
      <w:start w:val="1"/>
      <w:numFmt w:val="decimal"/>
      <w:pStyle w:val="berschrift1"/>
      <w:lvlText w:val="%1."/>
      <w:lvlJc w:val="left"/>
      <w:pPr>
        <w:ind w:left="0" w:firstLine="0"/>
      </w:pPr>
      <w:rPr>
        <w:b/>
      </w:rPr>
    </w:lvl>
    <w:lvl w:ilvl="1">
      <w:start w:val="1"/>
      <w:numFmt w:val="upperLetter"/>
      <w:lvlText w:val="%2."/>
      <w:lvlJc w:val="left"/>
      <w:pPr>
        <w:ind w:left="720" w:firstLine="0"/>
      </w:pPr>
    </w:lvl>
    <w:lvl w:ilvl="2">
      <w:start w:val="1"/>
      <w:numFmt w:val="decimal"/>
      <w:lvlText w:val="%3."/>
      <w:lvlJc w:val="left"/>
      <w:pPr>
        <w:ind w:left="1440" w:firstLine="0"/>
      </w:pPr>
    </w:lvl>
    <w:lvl w:ilvl="3">
      <w:start w:val="1"/>
      <w:numFmt w:val="lowerLetter"/>
      <w:lvlText w:val="%4)"/>
      <w:lvlJc w:val="left"/>
      <w:pPr>
        <w:ind w:left="2160" w:firstLine="0"/>
      </w:pPr>
    </w:lvl>
    <w:lvl w:ilvl="4">
      <w:start w:val="1"/>
      <w:numFmt w:val="decimal"/>
      <w:lvlText w:val="(%5)"/>
      <w:lvlJc w:val="left"/>
      <w:pPr>
        <w:ind w:left="2880" w:firstLine="0"/>
      </w:pPr>
    </w:lvl>
    <w:lvl w:ilvl="5">
      <w:start w:val="1"/>
      <w:numFmt w:val="lowerLetter"/>
      <w:lvlText w:val="(%6)"/>
      <w:lvlJc w:val="left"/>
      <w:pPr>
        <w:ind w:left="3600" w:firstLine="0"/>
      </w:pPr>
    </w:lvl>
    <w:lvl w:ilvl="6">
      <w:start w:val="1"/>
      <w:numFmt w:val="lowerRoman"/>
      <w:lvlText w:val="(%7)"/>
      <w:lvlJc w:val="left"/>
      <w:pPr>
        <w:ind w:left="4320" w:firstLine="0"/>
      </w:pPr>
    </w:lvl>
    <w:lvl w:ilvl="7">
      <w:start w:val="1"/>
      <w:numFmt w:val="lowerLetter"/>
      <w:lvlText w:val="(%8)"/>
      <w:lvlJc w:val="left"/>
      <w:pPr>
        <w:ind w:left="5040" w:firstLine="0"/>
      </w:pPr>
    </w:lvl>
    <w:lvl w:ilvl="8">
      <w:start w:val="1"/>
      <w:numFmt w:val="lowerRoman"/>
      <w:lvlText w:val="(%9)"/>
      <w:lvlJc w:val="left"/>
      <w:pPr>
        <w:ind w:left="5760" w:firstLine="0"/>
      </w:pPr>
    </w:lvl>
  </w:abstractNum>
  <w:abstractNum w:abstractNumId="1" w15:restartNumberingAfterBreak="0">
    <w:nsid w:val="1FA076E7"/>
    <w:multiLevelType w:val="hybridMultilevel"/>
    <w:tmpl w:val="D4B60A3E"/>
    <w:lvl w:ilvl="0" w:tplc="4288E7A2">
      <w:start w:val="1"/>
      <w:numFmt w:val="bullet"/>
      <w:lvlText w:val="-"/>
      <w:lvlJc w:val="left"/>
      <w:pPr>
        <w:ind w:left="1724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2444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3164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884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604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324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6044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764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484" w:hanging="360"/>
      </w:pPr>
      <w:rPr>
        <w:rFonts w:ascii="Wingdings" w:hAnsi="Wingdings" w:hint="default"/>
      </w:rPr>
    </w:lvl>
  </w:abstractNum>
  <w:abstractNum w:abstractNumId="2" w15:restartNumberingAfterBreak="0">
    <w:nsid w:val="28631837"/>
    <w:multiLevelType w:val="hybridMultilevel"/>
    <w:tmpl w:val="2DCE8BD6"/>
    <w:lvl w:ilvl="0" w:tplc="1E9496F8">
      <w:start w:val="1"/>
      <w:numFmt w:val="bullet"/>
      <w:pStyle w:val="Listenabsatz"/>
      <w:lvlText w:val="-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2F103198"/>
    <w:multiLevelType w:val="hybridMultilevel"/>
    <w:tmpl w:val="9120FA70"/>
    <w:lvl w:ilvl="0" w:tplc="4288E7A2">
      <w:start w:val="1"/>
      <w:numFmt w:val="bullet"/>
      <w:lvlText w:val="-"/>
      <w:lvlJc w:val="left"/>
      <w:pPr>
        <w:ind w:left="785" w:hanging="360"/>
      </w:pPr>
      <w:rPr>
        <w:rFonts w:ascii="Symbol" w:hAnsi="Symbol" w:hint="default"/>
      </w:rPr>
    </w:lvl>
    <w:lvl w:ilvl="1" w:tplc="4288E7A2">
      <w:start w:val="1"/>
      <w:numFmt w:val="bullet"/>
      <w:lvlText w:val="-"/>
      <w:lvlJc w:val="left"/>
      <w:pPr>
        <w:ind w:left="1080" w:hanging="360"/>
      </w:pPr>
      <w:rPr>
        <w:rFonts w:ascii="Symbol" w:hAnsi="Symbol" w:hint="default"/>
      </w:rPr>
    </w:lvl>
    <w:lvl w:ilvl="2" w:tplc="0407001B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" w15:restartNumberingAfterBreak="0">
    <w:nsid w:val="4E19688D"/>
    <w:multiLevelType w:val="multilevel"/>
    <w:tmpl w:val="4CA4BB64"/>
    <w:lvl w:ilvl="0">
      <w:start w:val="1"/>
      <w:numFmt w:val="decimal"/>
      <w:lvlText w:val="%1."/>
      <w:lvlJc w:val="left"/>
      <w:pPr>
        <w:ind w:left="786" w:hanging="360"/>
      </w:pPr>
      <w:rPr>
        <w:rFonts w:hint="default"/>
      </w:rPr>
    </w:lvl>
    <w:lvl w:ilvl="1">
      <w:start w:val="1"/>
      <w:numFmt w:val="decimal"/>
      <w:pStyle w:val="berschrift2"/>
      <w:lvlText w:val="%1.%2."/>
      <w:lvlJc w:val="left"/>
      <w:pPr>
        <w:ind w:left="792" w:hanging="432"/>
      </w:pPr>
      <w:rPr>
        <w:rFonts w:ascii="Arial" w:hAnsi="Arial" w:cs="Arial" w:hint="default"/>
        <w:b/>
      </w:rPr>
    </w:lvl>
    <w:lvl w:ilvl="2">
      <w:start w:val="1"/>
      <w:numFmt w:val="decimal"/>
      <w:pStyle w:val="berschrift3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berschrift4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berschrift5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berschrift6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berschrift7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berschrift8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berschrift9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5" w15:restartNumberingAfterBreak="0">
    <w:nsid w:val="528462AA"/>
    <w:multiLevelType w:val="hybridMultilevel"/>
    <w:tmpl w:val="18B2C80C"/>
    <w:lvl w:ilvl="0" w:tplc="0407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54A46BA3"/>
    <w:multiLevelType w:val="hybridMultilevel"/>
    <w:tmpl w:val="4AF64CC6"/>
    <w:lvl w:ilvl="0" w:tplc="668C6792">
      <w:start w:val="1"/>
      <w:numFmt w:val="bullet"/>
      <w:pStyle w:val="TextBullets"/>
      <w:lvlText w:val=""/>
      <w:lvlJc w:val="left"/>
      <w:pPr>
        <w:tabs>
          <w:tab w:val="num" w:pos="360"/>
        </w:tabs>
        <w:ind w:left="255" w:hanging="255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num w:numId="1" w16cid:durableId="867792121">
    <w:abstractNumId w:val="4"/>
  </w:num>
  <w:num w:numId="2" w16cid:durableId="1828982812">
    <w:abstractNumId w:val="2"/>
  </w:num>
  <w:num w:numId="3" w16cid:durableId="2083066786">
    <w:abstractNumId w:val="6"/>
  </w:num>
  <w:num w:numId="4" w16cid:durableId="1787234804">
    <w:abstractNumId w:val="0"/>
  </w:num>
  <w:num w:numId="5" w16cid:durableId="1335760484">
    <w:abstractNumId w:val="3"/>
  </w:num>
  <w:num w:numId="6" w16cid:durableId="333336574">
    <w:abstractNumId w:val="5"/>
  </w:num>
  <w:num w:numId="7" w16cid:durableId="461120858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80"/>
  <w:proofState w:spelling="clean" w:grammar="clean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C7C2A"/>
    <w:rsid w:val="000041B3"/>
    <w:rsid w:val="00025FBC"/>
    <w:rsid w:val="000372C1"/>
    <w:rsid w:val="00041262"/>
    <w:rsid w:val="000D3888"/>
    <w:rsid w:val="000D77F5"/>
    <w:rsid w:val="000F23AA"/>
    <w:rsid w:val="000F64D3"/>
    <w:rsid w:val="0013328C"/>
    <w:rsid w:val="002520C9"/>
    <w:rsid w:val="00293AE4"/>
    <w:rsid w:val="002D671E"/>
    <w:rsid w:val="002D67E9"/>
    <w:rsid w:val="002E2EB2"/>
    <w:rsid w:val="0034688E"/>
    <w:rsid w:val="0036610F"/>
    <w:rsid w:val="00374F64"/>
    <w:rsid w:val="004C2247"/>
    <w:rsid w:val="004D10B2"/>
    <w:rsid w:val="004E408C"/>
    <w:rsid w:val="005256D0"/>
    <w:rsid w:val="005A641D"/>
    <w:rsid w:val="005C7C2A"/>
    <w:rsid w:val="005D786C"/>
    <w:rsid w:val="006010ED"/>
    <w:rsid w:val="00651BAA"/>
    <w:rsid w:val="00692B4E"/>
    <w:rsid w:val="006B5269"/>
    <w:rsid w:val="00716BB9"/>
    <w:rsid w:val="00740F68"/>
    <w:rsid w:val="00811A97"/>
    <w:rsid w:val="00835A44"/>
    <w:rsid w:val="008525E1"/>
    <w:rsid w:val="00886848"/>
    <w:rsid w:val="008B400D"/>
    <w:rsid w:val="008E1B01"/>
    <w:rsid w:val="0091578E"/>
    <w:rsid w:val="00923F1A"/>
    <w:rsid w:val="00967968"/>
    <w:rsid w:val="00990AED"/>
    <w:rsid w:val="009B2E46"/>
    <w:rsid w:val="009B4B3A"/>
    <w:rsid w:val="009C4982"/>
    <w:rsid w:val="009D67D3"/>
    <w:rsid w:val="00A07468"/>
    <w:rsid w:val="00A508FC"/>
    <w:rsid w:val="00A521F8"/>
    <w:rsid w:val="00A767EA"/>
    <w:rsid w:val="00A90DCA"/>
    <w:rsid w:val="00A95454"/>
    <w:rsid w:val="00AF4080"/>
    <w:rsid w:val="00B349DF"/>
    <w:rsid w:val="00B507B8"/>
    <w:rsid w:val="00B8016E"/>
    <w:rsid w:val="00C0268B"/>
    <w:rsid w:val="00C27F48"/>
    <w:rsid w:val="00C34A24"/>
    <w:rsid w:val="00C41A62"/>
    <w:rsid w:val="00C86788"/>
    <w:rsid w:val="00CA784B"/>
    <w:rsid w:val="00CB3286"/>
    <w:rsid w:val="00D31033"/>
    <w:rsid w:val="00D3757D"/>
    <w:rsid w:val="00D54819"/>
    <w:rsid w:val="00D77A9B"/>
    <w:rsid w:val="00DA26BD"/>
    <w:rsid w:val="00DE6598"/>
    <w:rsid w:val="00E00584"/>
    <w:rsid w:val="00E0539E"/>
    <w:rsid w:val="00E1678B"/>
    <w:rsid w:val="00E46F79"/>
    <w:rsid w:val="00EE6347"/>
    <w:rsid w:val="00EF16A5"/>
    <w:rsid w:val="00EF6143"/>
    <w:rsid w:val="00F147EF"/>
    <w:rsid w:val="00F315D8"/>
    <w:rsid w:val="00F46E8F"/>
    <w:rsid w:val="00F74AB3"/>
    <w:rsid w:val="00F76089"/>
    <w:rsid w:val="00F81AA6"/>
    <w:rsid w:val="00F93248"/>
    <w:rsid w:val="00F93883"/>
    <w:rsid w:val="00FC490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634E2DB"/>
  <w15:chartTrackingRefBased/>
  <w15:docId w15:val="{F41C640D-50C0-4A66-86B9-A0C6ED440F3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5C7C2A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  <w:style w:type="paragraph" w:styleId="berschrift1">
    <w:name w:val="heading 1"/>
    <w:basedOn w:val="Standard"/>
    <w:next w:val="Standard"/>
    <w:link w:val="berschrift1Zchn"/>
    <w:autoRedefine/>
    <w:uiPriority w:val="9"/>
    <w:qFormat/>
    <w:rsid w:val="0036610F"/>
    <w:pPr>
      <w:keepNext/>
      <w:numPr>
        <w:numId w:val="4"/>
      </w:numPr>
      <w:tabs>
        <w:tab w:val="left" w:pos="567"/>
      </w:tabs>
      <w:spacing w:before="240" w:after="60"/>
      <w:outlineLvl w:val="0"/>
    </w:pPr>
    <w:rPr>
      <w:rFonts w:cs="Arial"/>
      <w:b/>
      <w:bCs/>
      <w:kern w:val="32"/>
      <w:sz w:val="24"/>
      <w:szCs w:val="32"/>
    </w:rPr>
  </w:style>
  <w:style w:type="paragraph" w:styleId="berschrift2">
    <w:name w:val="heading 2"/>
    <w:basedOn w:val="Standard"/>
    <w:next w:val="Standard"/>
    <w:link w:val="berschrift2Zchn"/>
    <w:autoRedefine/>
    <w:uiPriority w:val="9"/>
    <w:unhideWhenUsed/>
    <w:qFormat/>
    <w:rsid w:val="005C7C2A"/>
    <w:pPr>
      <w:keepNext/>
      <w:numPr>
        <w:ilvl w:val="1"/>
        <w:numId w:val="1"/>
      </w:numPr>
      <w:tabs>
        <w:tab w:val="left" w:pos="425"/>
      </w:tabs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autoRedefine/>
    <w:uiPriority w:val="9"/>
    <w:unhideWhenUsed/>
    <w:qFormat/>
    <w:rsid w:val="005C7C2A"/>
    <w:pPr>
      <w:keepNext/>
      <w:numPr>
        <w:ilvl w:val="2"/>
        <w:numId w:val="1"/>
      </w:numPr>
      <w:spacing w:before="240" w:after="60"/>
      <w:outlineLvl w:val="2"/>
    </w:pPr>
    <w:rPr>
      <w:rFonts w:cs="Arial"/>
      <w:b/>
      <w:bCs/>
      <w:sz w:val="24"/>
      <w:szCs w:val="26"/>
    </w:rPr>
  </w:style>
  <w:style w:type="paragraph" w:styleId="berschrift4">
    <w:name w:val="heading 4"/>
    <w:basedOn w:val="Standard"/>
    <w:next w:val="Standard"/>
    <w:link w:val="berschrift4Zchn"/>
    <w:autoRedefine/>
    <w:uiPriority w:val="9"/>
    <w:unhideWhenUsed/>
    <w:qFormat/>
    <w:rsid w:val="005C7C2A"/>
    <w:pPr>
      <w:keepNext/>
      <w:numPr>
        <w:ilvl w:val="3"/>
        <w:numId w:val="1"/>
      </w:numPr>
      <w:tabs>
        <w:tab w:val="left" w:pos="425"/>
      </w:tabs>
      <w:spacing w:before="240" w:after="60"/>
      <w:outlineLvl w:val="3"/>
    </w:pPr>
    <w:rPr>
      <w:rFonts w:ascii="AvantGarde halb fett" w:hAnsi="AvantGarde halb fett"/>
      <w:bCs/>
      <w:sz w:val="24"/>
      <w:szCs w:val="28"/>
    </w:rPr>
  </w:style>
  <w:style w:type="paragraph" w:styleId="berschrift5">
    <w:name w:val="heading 5"/>
    <w:basedOn w:val="Standard"/>
    <w:next w:val="Standard"/>
    <w:link w:val="berschrift5Zchn"/>
    <w:autoRedefine/>
    <w:uiPriority w:val="9"/>
    <w:unhideWhenUsed/>
    <w:qFormat/>
    <w:rsid w:val="005C7C2A"/>
    <w:pPr>
      <w:numPr>
        <w:ilvl w:val="4"/>
        <w:numId w:val="1"/>
      </w:numPr>
      <w:tabs>
        <w:tab w:val="left" w:pos="624"/>
      </w:tabs>
      <w:spacing w:before="240" w:after="60"/>
      <w:outlineLvl w:val="4"/>
    </w:pPr>
    <w:rPr>
      <w:rFonts w:ascii="Helvetica leicht" w:hAnsi="Helvetica leicht"/>
      <w:bCs/>
      <w:iCs/>
      <w:szCs w:val="26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5C7C2A"/>
    <w:pPr>
      <w:numPr>
        <w:ilvl w:val="5"/>
        <w:numId w:val="1"/>
      </w:numPr>
      <w:spacing w:before="240" w:after="60"/>
      <w:outlineLvl w:val="5"/>
    </w:pPr>
    <w:rPr>
      <w:rFonts w:ascii="Calibri" w:hAnsi="Calibri"/>
      <w:b/>
      <w:bCs/>
      <w:szCs w:val="22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5C7C2A"/>
    <w:pPr>
      <w:numPr>
        <w:ilvl w:val="6"/>
        <w:numId w:val="1"/>
      </w:numPr>
      <w:spacing w:before="240" w:after="60"/>
      <w:outlineLvl w:val="6"/>
    </w:pPr>
    <w:rPr>
      <w:rFonts w:ascii="Calibri" w:hAnsi="Calibri"/>
      <w:sz w:val="24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5C7C2A"/>
    <w:pPr>
      <w:numPr>
        <w:ilvl w:val="7"/>
        <w:numId w:val="1"/>
      </w:numPr>
      <w:spacing w:before="240" w:after="60"/>
      <w:outlineLvl w:val="7"/>
    </w:pPr>
    <w:rPr>
      <w:rFonts w:ascii="Calibri" w:hAnsi="Calibri"/>
      <w:i/>
      <w:iCs/>
      <w:sz w:val="24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5C7C2A"/>
    <w:pPr>
      <w:numPr>
        <w:ilvl w:val="8"/>
        <w:numId w:val="1"/>
      </w:numPr>
      <w:spacing w:before="240" w:after="60"/>
      <w:outlineLvl w:val="8"/>
    </w:pPr>
    <w:rPr>
      <w:rFonts w:ascii="Cambria" w:hAnsi="Cambria"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nhideWhenUsed/>
    <w:rsid w:val="005C7C2A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5C7C2A"/>
  </w:style>
  <w:style w:type="paragraph" w:styleId="Fuzeile">
    <w:name w:val="footer"/>
    <w:basedOn w:val="Standard"/>
    <w:link w:val="FuzeileZchn"/>
    <w:uiPriority w:val="99"/>
    <w:unhideWhenUsed/>
    <w:rsid w:val="00F147EF"/>
    <w:pPr>
      <w:tabs>
        <w:tab w:val="center" w:pos="4536"/>
        <w:tab w:val="right" w:pos="9072"/>
      </w:tabs>
    </w:pPr>
    <w:rPr>
      <w:sz w:val="16"/>
    </w:rPr>
  </w:style>
  <w:style w:type="character" w:customStyle="1" w:styleId="FuzeileZchn">
    <w:name w:val="Fußzeile Zchn"/>
    <w:basedOn w:val="Absatz-Standardschriftart"/>
    <w:link w:val="Fuzeile"/>
    <w:uiPriority w:val="99"/>
    <w:rsid w:val="00F147EF"/>
    <w:rPr>
      <w:rFonts w:ascii="Arial" w:eastAsia="Times New Roman" w:hAnsi="Arial" w:cs="Times New Roman"/>
      <w:sz w:val="16"/>
      <w:szCs w:val="24"/>
      <w:lang w:eastAsia="de-DE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36610F"/>
    <w:rPr>
      <w:rFonts w:ascii="Arial" w:eastAsia="Times New Roman" w:hAnsi="Arial" w:cs="Arial"/>
      <w:b/>
      <w:bCs/>
      <w:kern w:val="32"/>
      <w:sz w:val="24"/>
      <w:szCs w:val="32"/>
      <w:lang w:eastAsia="de-DE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5C7C2A"/>
    <w:rPr>
      <w:rFonts w:ascii="Arial" w:eastAsia="Times New Roman" w:hAnsi="Arial" w:cs="Arial"/>
      <w:b/>
      <w:bCs/>
      <w:iCs/>
      <w:sz w:val="24"/>
      <w:szCs w:val="28"/>
      <w:lang w:eastAsia="de-DE"/>
    </w:rPr>
  </w:style>
  <w:style w:type="character" w:customStyle="1" w:styleId="berschrift3Zchn">
    <w:name w:val="Überschrift 3 Zchn"/>
    <w:basedOn w:val="Absatz-Standardschriftart"/>
    <w:link w:val="berschrift3"/>
    <w:uiPriority w:val="9"/>
    <w:rsid w:val="005C7C2A"/>
    <w:rPr>
      <w:rFonts w:ascii="Arial" w:eastAsia="Times New Roman" w:hAnsi="Arial" w:cs="Arial"/>
      <w:b/>
      <w:bCs/>
      <w:sz w:val="24"/>
      <w:szCs w:val="26"/>
      <w:lang w:eastAsia="de-DE"/>
    </w:rPr>
  </w:style>
  <w:style w:type="character" w:customStyle="1" w:styleId="berschrift4Zchn">
    <w:name w:val="Überschrift 4 Zchn"/>
    <w:basedOn w:val="Absatz-Standardschriftart"/>
    <w:link w:val="berschrift4"/>
    <w:uiPriority w:val="9"/>
    <w:rsid w:val="005C7C2A"/>
    <w:rPr>
      <w:rFonts w:ascii="AvantGarde halb fett" w:eastAsia="Times New Roman" w:hAnsi="AvantGarde halb fett" w:cs="Times New Roman"/>
      <w:bCs/>
      <w:sz w:val="24"/>
      <w:szCs w:val="28"/>
      <w:lang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rsid w:val="005C7C2A"/>
    <w:rPr>
      <w:rFonts w:ascii="Helvetica leicht" w:eastAsia="Times New Roman" w:hAnsi="Helvetica leicht" w:cs="Times New Roman"/>
      <w:bCs/>
      <w:iCs/>
      <w:sz w:val="20"/>
      <w:szCs w:val="26"/>
      <w:lang w:eastAsia="de-DE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5C7C2A"/>
    <w:rPr>
      <w:rFonts w:ascii="Calibri" w:eastAsia="Times New Roman" w:hAnsi="Calibri" w:cs="Times New Roman"/>
      <w:b/>
      <w:bCs/>
      <w:sz w:val="20"/>
      <w:lang w:eastAsia="de-DE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5C7C2A"/>
    <w:rPr>
      <w:rFonts w:ascii="Calibri" w:eastAsia="Times New Roman" w:hAnsi="Calibri" w:cs="Times New Roman"/>
      <w:sz w:val="24"/>
      <w:szCs w:val="24"/>
      <w:lang w:eastAsia="de-DE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5C7C2A"/>
    <w:rPr>
      <w:rFonts w:ascii="Calibri" w:eastAsia="Times New Roman" w:hAnsi="Calibri" w:cs="Times New Roman"/>
      <w:i/>
      <w:iCs/>
      <w:sz w:val="24"/>
      <w:szCs w:val="24"/>
      <w:lang w:eastAsia="de-DE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5C7C2A"/>
    <w:rPr>
      <w:rFonts w:ascii="Cambria" w:eastAsia="Times New Roman" w:hAnsi="Cambria" w:cs="Times New Roman"/>
      <w:sz w:val="20"/>
      <w:lang w:eastAsia="de-DE"/>
    </w:rPr>
  </w:style>
  <w:style w:type="character" w:styleId="Kommentarzeichen">
    <w:name w:val="annotation reference"/>
    <w:basedOn w:val="Absatz-Standardschriftart"/>
    <w:unhideWhenUsed/>
    <w:rsid w:val="005C7C2A"/>
    <w:rPr>
      <w:sz w:val="16"/>
      <w:szCs w:val="16"/>
    </w:rPr>
  </w:style>
  <w:style w:type="paragraph" w:customStyle="1" w:styleId="Text">
    <w:name w:val="Text"/>
    <w:basedOn w:val="Standard"/>
    <w:rsid w:val="00F93248"/>
    <w:pPr>
      <w:spacing w:before="120" w:after="120"/>
    </w:pPr>
    <w:rPr>
      <w:szCs w:val="20"/>
    </w:rPr>
  </w:style>
  <w:style w:type="paragraph" w:styleId="Kommentartext">
    <w:name w:val="annotation text"/>
    <w:basedOn w:val="Standard"/>
    <w:link w:val="KommentartextZchn"/>
    <w:unhideWhenUsed/>
    <w:rsid w:val="005C7C2A"/>
    <w:rPr>
      <w:szCs w:val="20"/>
    </w:rPr>
  </w:style>
  <w:style w:type="character" w:customStyle="1" w:styleId="KommentartextZchn">
    <w:name w:val="Kommentartext Zchn"/>
    <w:basedOn w:val="Absatz-Standardschriftart"/>
    <w:link w:val="Kommentartext"/>
    <w:rsid w:val="005C7C2A"/>
    <w:rPr>
      <w:rFonts w:ascii="Arial" w:eastAsia="Times New Roman" w:hAnsi="Arial" w:cs="Times New Roman"/>
      <w:sz w:val="20"/>
      <w:szCs w:val="20"/>
      <w:lang w:eastAsia="de-DE"/>
    </w:rPr>
  </w:style>
  <w:style w:type="character" w:styleId="Hyperlink">
    <w:name w:val="Hyperlink"/>
    <w:basedOn w:val="Absatz-Standardschriftart"/>
    <w:uiPriority w:val="99"/>
    <w:rsid w:val="005C7C2A"/>
    <w:rPr>
      <w:i w:val="0"/>
      <w:color w:val="0000FF"/>
      <w:u w:val="single"/>
    </w:rPr>
  </w:style>
  <w:style w:type="paragraph" w:customStyle="1" w:styleId="TextTabellen">
    <w:name w:val="Text Tabellen"/>
    <w:basedOn w:val="Text"/>
    <w:rsid w:val="005C7C2A"/>
    <w:rPr>
      <w:b/>
    </w:rPr>
  </w:style>
  <w:style w:type="paragraph" w:styleId="Listenabsatz">
    <w:name w:val="List Paragraph"/>
    <w:basedOn w:val="Text"/>
    <w:uiPriority w:val="34"/>
    <w:qFormat/>
    <w:rsid w:val="005C7C2A"/>
    <w:pPr>
      <w:numPr>
        <w:numId w:val="2"/>
      </w:numPr>
    </w:pPr>
  </w:style>
  <w:style w:type="table" w:styleId="Tabellenraster">
    <w:name w:val="Table Grid"/>
    <w:basedOn w:val="NormaleTabelle"/>
    <w:rsid w:val="005C7C2A"/>
    <w:pPr>
      <w:spacing w:after="0" w:line="240" w:lineRule="auto"/>
    </w:pPr>
    <w:rPr>
      <w:rFonts w:ascii="Calibri" w:eastAsia="Calibri" w:hAnsi="Calibri" w:cs="Times New Roman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TextTabelle8">
    <w:name w:val="Text Tabelle 8"/>
    <w:basedOn w:val="Text"/>
    <w:qFormat/>
    <w:rsid w:val="005C7C2A"/>
    <w:rPr>
      <w:sz w:val="16"/>
      <w:szCs w:val="16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5C7C2A"/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5C7C2A"/>
    <w:rPr>
      <w:rFonts w:ascii="Segoe UI" w:eastAsia="Times New Roman" w:hAnsi="Segoe UI" w:cs="Segoe UI"/>
      <w:sz w:val="18"/>
      <w:szCs w:val="18"/>
      <w:lang w:eastAsia="de-DE"/>
    </w:rPr>
  </w:style>
  <w:style w:type="paragraph" w:customStyle="1" w:styleId="TextBullets">
    <w:name w:val="Text Bullets"/>
    <w:basedOn w:val="Standard"/>
    <w:rsid w:val="0036610F"/>
    <w:pPr>
      <w:numPr>
        <w:numId w:val="3"/>
      </w:numPr>
      <w:tabs>
        <w:tab w:val="clear" w:pos="360"/>
      </w:tabs>
      <w:spacing w:line="200" w:lineRule="exact"/>
    </w:pPr>
    <w:rPr>
      <w:sz w:val="18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D31033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D31033"/>
    <w:rPr>
      <w:rFonts w:ascii="Arial" w:eastAsia="Times New Roman" w:hAnsi="Arial" w:cs="Times New Roman"/>
      <w:b/>
      <w:bCs/>
      <w:sz w:val="20"/>
      <w:szCs w:val="20"/>
      <w:lang w:eastAsia="de-DE"/>
    </w:rPr>
  </w:style>
  <w:style w:type="character" w:styleId="Platzhaltertext">
    <w:name w:val="Placeholder Text"/>
    <w:basedOn w:val="Absatz-Standardschriftart"/>
    <w:uiPriority w:val="99"/>
    <w:semiHidden/>
    <w:rsid w:val="0013328C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96467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8BDD956407E4177BFAA5FC50FE8ED4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48CDA76-A20E-499D-9A25-9A4224E3CD27}"/>
      </w:docPartPr>
      <w:docPartBody>
        <w:p w:rsidR="000A7780" w:rsidRDefault="00E0731D" w:rsidP="00E0731D">
          <w:pPr>
            <w:pStyle w:val="28BDD956407E4177BFAA5FC50FE8ED4B"/>
          </w:pPr>
          <w:r w:rsidRPr="005561CA">
            <w:rPr>
              <w:rStyle w:val="Platzhaltertext"/>
            </w:rPr>
            <w:t>[Betreff]</w:t>
          </w:r>
        </w:p>
      </w:docPartBody>
    </w:docPart>
    <w:docPart>
      <w:docPartPr>
        <w:name w:val="9D77DE6AE0594FB2A61370F7201CB7A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8A49720-5BC8-459A-AA0E-73A676F57124}"/>
      </w:docPartPr>
      <w:docPartBody>
        <w:p w:rsidR="000A7780" w:rsidRDefault="00E0731D" w:rsidP="00E0731D">
          <w:pPr>
            <w:pStyle w:val="9D77DE6AE0594FB2A61370F7201CB7A3"/>
          </w:pPr>
          <w:r w:rsidRPr="005561CA">
            <w:rPr>
              <w:rStyle w:val="Platzhaltertext"/>
            </w:rPr>
            <w:t>[Titel]</w:t>
          </w:r>
        </w:p>
      </w:docPartBody>
    </w:docPart>
    <w:docPart>
      <w:docPartPr>
        <w:name w:val="C2D720BCDC4F4BD28F6298EB05BEDF1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8B06863-466D-4DFA-A0FE-B299E92D9A1B}"/>
      </w:docPartPr>
      <w:docPartBody>
        <w:p w:rsidR="00FE4DCB" w:rsidRDefault="00226B8C" w:rsidP="00226B8C">
          <w:pPr>
            <w:pStyle w:val="C2D720BCDC4F4BD28F6298EB05BEDF10"/>
          </w:pPr>
          <w:r w:rsidRPr="005561CA">
            <w:rPr>
              <w:rStyle w:val="Platzhaltertext"/>
            </w:rPr>
            <w:t>[Titel]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charset w:val="00"/>
    <w:family w:val="auto"/>
    <w:pitch w:val="variable"/>
    <w:sig w:usb0="A000002F" w:usb1="1000004A" w:usb2="00000000" w:usb3="00000000" w:csb0="00000093" w:csb1="00000000"/>
  </w:font>
  <w:font w:name="Helvetica leicht"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0731D"/>
    <w:rsid w:val="000041B3"/>
    <w:rsid w:val="000A7780"/>
    <w:rsid w:val="00226B8C"/>
    <w:rsid w:val="00437FD2"/>
    <w:rsid w:val="00536E29"/>
    <w:rsid w:val="00886848"/>
    <w:rsid w:val="00B4236B"/>
    <w:rsid w:val="00D4352E"/>
    <w:rsid w:val="00E0731D"/>
    <w:rsid w:val="00F81AA6"/>
    <w:rsid w:val="00FE4DC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DE" w:eastAsia="de-D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226B8C"/>
    <w:rPr>
      <w:color w:val="808080"/>
    </w:rPr>
  </w:style>
  <w:style w:type="paragraph" w:customStyle="1" w:styleId="28BDD956407E4177BFAA5FC50FE8ED4B">
    <w:name w:val="28BDD956407E4177BFAA5FC50FE8ED4B"/>
    <w:rsid w:val="00E0731D"/>
  </w:style>
  <w:style w:type="paragraph" w:customStyle="1" w:styleId="9D77DE6AE0594FB2A61370F7201CB7A3">
    <w:name w:val="9D77DE6AE0594FB2A61370F7201CB7A3"/>
    <w:rsid w:val="00E0731D"/>
  </w:style>
  <w:style w:type="paragraph" w:customStyle="1" w:styleId="C2D720BCDC4F4BD28F6298EB05BEDF10">
    <w:name w:val="C2D720BCDC4F4BD28F6298EB05BEDF10"/>
    <w:rsid w:val="00226B8C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rojektbibliothek Dokument" ma:contentTypeID="0x010100E65520829C044D71A30CF51927CFE1190023A91E759D459F4A95FAB848D875A487" ma:contentTypeVersion="0" ma:contentTypeDescription="" ma:contentTypeScope="" ma:versionID="989f840b968c47fba2e5c469ddb439dc">
  <xsd:schema xmlns:xsd="http://www.w3.org/2001/XMLSchema" xmlns:xs="http://www.w3.org/2001/XMLSchema" xmlns:p="http://schemas.microsoft.com/office/2006/metadata/properties" xmlns:ns2="f18553e4-0ef6-4dd1-9e08-53b2286d7b98" xmlns:ns3="406FD743-AFB4-4AC8-B2F3-7459BF30A96F" targetNamespace="http://schemas.microsoft.com/office/2006/metadata/properties" ma:root="true" ma:fieldsID="cd42f8373579abde278c4c2dfd048281" ns2:_="" ns3:_="">
    <xsd:import namespace="f18553e4-0ef6-4dd1-9e08-53b2286d7b98"/>
    <xsd:import namespace="406FD743-AFB4-4AC8-B2F3-7459BF30A96F"/>
    <xsd:element name="properties">
      <xsd:complexType>
        <xsd:sequence>
          <xsd:element name="documentManagement">
            <xsd:complexType>
              <xsd:all>
                <xsd:element ref="ns2:Vgv_Phase" minOccurs="0"/>
                <xsd:element ref="ns3:Vgv_Them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8553e4-0ef6-4dd1-9e08-53b2286d7b98" elementFormDefault="qualified">
    <xsd:import namespace="http://schemas.microsoft.com/office/2006/documentManagement/types"/>
    <xsd:import namespace="http://schemas.microsoft.com/office/infopath/2007/PartnerControls"/>
    <xsd:element name="Vgv_Phase" ma:index="8" nillable="true" ma:displayName="Phase" ma:format="Dropdown" ma:internalName="Vgv_Phase">
      <xsd:simpleType>
        <xsd:restriction base="dms:Choice">
          <xsd:enumeration value="1 Markterkundung"/>
          <xsd:enumeration value="2 Vorbereitung Vergabeverfahren"/>
          <xsd:enumeration value="3 Marktansprache"/>
          <xsd:enumeration value="4 Wertung + Zuschlag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6FD743-AFB4-4AC8-B2F3-7459BF30A96F" elementFormDefault="qualified">
    <xsd:import namespace="http://schemas.microsoft.com/office/2006/documentManagement/types"/>
    <xsd:import namespace="http://schemas.microsoft.com/office/infopath/2007/PartnerControls"/>
    <xsd:element name="Vgv_Thema" ma:index="9" nillable="true" ma:displayName="Thema" ma:format="Dropdown" ma:internalName="Thema">
      <xsd:simpleType>
        <xsd:restriction base="dms:Choice">
          <xsd:enumeration value="Gerüstarbeiten"/>
          <xsd:enumeration value="Dacharbeiten"/>
          <xsd:enumeration value="Sonnenschutzarbeiten"/>
          <xsd:enumeration value="Schlosserarbeiten"/>
          <xsd:enumeration value="Fassadenreinigung"/>
          <xsd:enumeration value="Elektroarbeiten"/>
          <xsd:enumeration value="PV-Anlage"/>
          <xsd:enumeration value="Fassadensanierung"/>
          <xsd:enumeration value="Sanierung Tiefgarage"/>
          <xsd:enumeration value="Lüftungsarbeiten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tns:customPropertyEditors xmlns:tns="http://schemas.microsoft.com/office/2006/customDocumentInformationPanel">
  <tns:showOnOpen>false</tns:showOnOpen>
  <tns:defaultPropertyEditorNamespace>Standardeigenschaften</tns:defaultPropertyEditorNamespace>
</tns:customPropertyEdito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gv_Phase xmlns="f18553e4-0ef6-4dd1-9e08-53b2286d7b98">3 Marktansprache</Vgv_Phase>
    <Vgv_Thema xmlns="406FD743-AFB4-4AC8-B2F3-7459BF30A96F">Dacharbeiten</Vgv_Thema>
  </documentManagement>
</p:properties>
</file>

<file path=customXml/itemProps1.xml><?xml version="1.0" encoding="utf-8"?>
<ds:datastoreItem xmlns:ds="http://schemas.openxmlformats.org/officeDocument/2006/customXml" ds:itemID="{077F32E0-C58B-4F97-8A6A-43C3FD9C90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8553e4-0ef6-4dd1-9e08-53b2286d7b98"/>
    <ds:schemaRef ds:uri="406FD743-AFB4-4AC8-B2F3-7459BF30A9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EB97AE9-F342-4569-8C52-E63B325041FB}">
  <ds:schemaRefs>
    <ds:schemaRef ds:uri="http://schemas.microsoft.com/office/2006/customDocumentInformationPanel"/>
  </ds:schemaRefs>
</ds:datastoreItem>
</file>

<file path=customXml/itemProps3.xml><?xml version="1.0" encoding="utf-8"?>
<ds:datastoreItem xmlns:ds="http://schemas.openxmlformats.org/officeDocument/2006/customXml" ds:itemID="{B1222EDF-5E2A-4DF0-B78F-4680ECF7C00E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FC8DEDA7-4C01-47FF-A8FD-87AEAE4571A1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8BF71D0E-A094-48EC-B028-B33D02DAA70C}">
  <ds:schemaRefs>
    <ds:schemaRef ds:uri="http://schemas.microsoft.com/office/2006/metadata/properties"/>
    <ds:schemaRef ds:uri="http://schemas.microsoft.com/office/infopath/2007/PartnerControls"/>
    <ds:schemaRef ds:uri="f18553e4-0ef6-4dd1-9e08-53b2286d7b98"/>
    <ds:schemaRef ds:uri="406FD743-AFB4-4AC8-B2F3-7459BF30A96F"/>
  </ds:schemaRefs>
</ds:datastoreItem>
</file>

<file path=docMetadata/LabelInfo.xml><?xml version="1.0" encoding="utf-8"?>
<clbl:labelList xmlns:clbl="http://schemas.microsoft.com/office/2020/mipLabelMetadata">
  <clbl:label id="{a48f69af-3265-4c12-b1e3-f63a8696e71d}" enabled="1" method="Privileged" siteId="{777634b8-6549-48dd-89f9-71c677fea243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2</Pages>
  <Words>340</Words>
  <Characters>2144</Characters>
  <Application>Microsoft Office Word</Application>
  <DocSecurity>0</DocSecurity>
  <Lines>17</Lines>
  <Paragraphs>4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TK München Flachdach- und Spenglerarbeiten</vt:lpstr>
    </vt:vector>
  </TitlesOfParts>
  <Company>Techniker Krankenkasse</Company>
  <LinksUpToDate>false</LinksUpToDate>
  <CharactersWithSpaces>2480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TK München Flachdach- und Spenglerarbeiten</dc:title>
  <dc:subject>25-08845</dc:subject>
  <dc:creator>Techniker Krankenkasse</dc:creator>
  <cp:keywords>Bietergemeinschaftserklärung</cp:keywords>
  <dc:description>-keine Angabe einpflegen-</dc:description>
  <cp:lastModifiedBy>Kaufmann-Focke, Christine</cp:lastModifiedBy>
  <cp:revision>14</cp:revision>
  <dcterms:created xsi:type="dcterms:W3CDTF">2024-08-05T12:30:00Z</dcterms:created>
  <dcterms:modified xsi:type="dcterms:W3CDTF">2026-09-08T09:24:00Z</dcterms:modified>
  <cp:category>-keine Angabe einpflegen-</cp:category>
  <cp:contentStatus>-keine Angabe einpflegen-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0x010100E65520829C044D71A30CF51927CFE1190023A91E759D459F4A95FAB848D875A487</vt:lpwstr>
  </property>
  <property fmtid="{D5CDD505-2E9C-101B-9397-08002B2CF9AE}" pid="3" name="TK-Unterthema">
    <vt:lpwstr/>
  </property>
  <property fmtid="{D5CDD505-2E9C-101B-9397-08002B2CF9AE}" pid="4" name="TK-Kategorie">
    <vt:lpwstr>75;#02_Vergabeunterlagen|404cba32-b76a-45f6-bd10-0762cd06b5d1</vt:lpwstr>
  </property>
  <property fmtid="{D5CDD505-2E9C-101B-9397-08002B2CF9AE}" pid="5" name="TK-Thema">
    <vt:lpwstr/>
  </property>
  <property fmtid="{D5CDD505-2E9C-101B-9397-08002B2CF9AE}" pid="6" name="TaxKeyword">
    <vt:lpwstr>5;#Bietergemeinschaftserklärung|69ace796-4bd1-463f-831e-c7b83b08a026</vt:lpwstr>
  </property>
  <property fmtid="{D5CDD505-2E9C-101B-9397-08002B2CF9AE}" pid="7" name="MSIP_Label_a48f69af-3265-4c12-b1e3-f63a8696e71d_Enabled">
    <vt:lpwstr>true</vt:lpwstr>
  </property>
  <property fmtid="{D5CDD505-2E9C-101B-9397-08002B2CF9AE}" pid="8" name="MSIP_Label_a48f69af-3265-4c12-b1e3-f63a8696e71d_SetDate">
    <vt:lpwstr>2023-07-06T09:36:38Z</vt:lpwstr>
  </property>
  <property fmtid="{D5CDD505-2E9C-101B-9397-08002B2CF9AE}" pid="9" name="MSIP_Label_a48f69af-3265-4c12-b1e3-f63a8696e71d_Method">
    <vt:lpwstr>Privileged</vt:lpwstr>
  </property>
  <property fmtid="{D5CDD505-2E9C-101B-9397-08002B2CF9AE}" pid="10" name="MSIP_Label_a48f69af-3265-4c12-b1e3-f63a8696e71d_Name">
    <vt:lpwstr>Nur für den Dienstgebrauch</vt:lpwstr>
  </property>
  <property fmtid="{D5CDD505-2E9C-101B-9397-08002B2CF9AE}" pid="11" name="MSIP_Label_a48f69af-3265-4c12-b1e3-f63a8696e71d_SiteId">
    <vt:lpwstr>777634b8-6549-48dd-89f9-71c677fea243</vt:lpwstr>
  </property>
  <property fmtid="{D5CDD505-2E9C-101B-9397-08002B2CF9AE}" pid="12" name="MSIP_Label_a48f69af-3265-4c12-b1e3-f63a8696e71d_ActionId">
    <vt:lpwstr>b1dcbeb3-faca-4135-8c07-aa9a53983bc9</vt:lpwstr>
  </property>
  <property fmtid="{D5CDD505-2E9C-101B-9397-08002B2CF9AE}" pid="13" name="MSIP_Label_a48f69af-3265-4c12-b1e3-f63a8696e71d_ContentBits">
    <vt:lpwstr>0</vt:lpwstr>
  </property>
  <property fmtid="{D5CDD505-2E9C-101B-9397-08002B2CF9AE}" pid="14" name="Kategorie">
    <vt:lpwstr>8;#Vergabeunterlagen|a0e03506-1542-47f6-a34b-54aeef80ff37</vt:lpwstr>
  </property>
  <property fmtid="{D5CDD505-2E9C-101B-9397-08002B2CF9AE}" pid="15" name="Thema">
    <vt:lpwstr>51;#Vergabeunterlagen|d2305694-ed83-483e-b305-bffc079f7bf1</vt:lpwstr>
  </property>
</Properties>
</file>